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5" r:id="rId5"/>
    <p:sldId id="264" r:id="rId6"/>
    <p:sldId id="273" r:id="rId7"/>
    <p:sldId id="261" r:id="rId8"/>
    <p:sldId id="266" r:id="rId9"/>
    <p:sldId id="262" r:id="rId10"/>
    <p:sldId id="263" r:id="rId11"/>
    <p:sldId id="294" r:id="rId12"/>
    <p:sldId id="295" r:id="rId13"/>
    <p:sldId id="259" r:id="rId14"/>
    <p:sldId id="269" r:id="rId15"/>
    <p:sldId id="260" r:id="rId16"/>
    <p:sldId id="275" r:id="rId17"/>
    <p:sldId id="278" r:id="rId18"/>
    <p:sldId id="276" r:id="rId19"/>
    <p:sldId id="277" r:id="rId20"/>
    <p:sldId id="270" r:id="rId21"/>
    <p:sldId id="279" r:id="rId22"/>
    <p:sldId id="280" r:id="rId23"/>
    <p:sldId id="288" r:id="rId24"/>
    <p:sldId id="281" r:id="rId25"/>
    <p:sldId id="283" r:id="rId26"/>
    <p:sldId id="284" r:id="rId27"/>
    <p:sldId id="289" r:id="rId28"/>
    <p:sldId id="290" r:id="rId29"/>
    <p:sldId id="298" r:id="rId30"/>
    <p:sldId id="287" r:id="rId31"/>
    <p:sldId id="271" r:id="rId32"/>
    <p:sldId id="285" r:id="rId33"/>
    <p:sldId id="291" r:id="rId34"/>
    <p:sldId id="292" r:id="rId35"/>
    <p:sldId id="286" r:id="rId36"/>
    <p:sldId id="293" r:id="rId37"/>
    <p:sldId id="272" r:id="rId38"/>
    <p:sldId id="296" r:id="rId39"/>
    <p:sldId id="297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A354-1780-4995-A410-A3106040C63E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535F-0D6E-4C6C-848F-4832D01EF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535F-0D6E-4C6C-848F-4832D01EFF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CD793-99EC-4179-BE21-742ADA14C4D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01ED-C494-42C9-B6F7-09753A002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905000"/>
            <a:ext cx="46482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Africa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- growth</a:t>
            </a:r>
            <a:endParaRPr lang="en-US" dirty="0"/>
          </a:p>
        </p:txBody>
      </p:sp>
      <p:pic>
        <p:nvPicPr>
          <p:cNvPr id="4" name="Content Placeholder 3" descr="african-gdp-growth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078234"/>
            <a:ext cx="5638799" cy="5569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Human Development Index</a:t>
            </a:r>
            <a:endParaRPr lang="en-US" dirty="0"/>
          </a:p>
        </p:txBody>
      </p:sp>
      <p:pic>
        <p:nvPicPr>
          <p:cNvPr id="4" name="Content Placeholder 3" descr="africa hd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8269762" cy="5506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 Index</a:t>
            </a:r>
            <a:endParaRPr lang="en-US" dirty="0"/>
          </a:p>
        </p:txBody>
      </p:sp>
      <p:pic>
        <p:nvPicPr>
          <p:cNvPr id="4" name="Content Placeholder 3" descr="World HD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38200" y="1371600"/>
            <a:ext cx="10706855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Scramble for Africa (1913)</a:t>
            </a:r>
            <a:endParaRPr lang="en-US" dirty="0"/>
          </a:p>
        </p:txBody>
      </p:sp>
      <p:pic>
        <p:nvPicPr>
          <p:cNvPr id="4" name="Content Placeholder 3" descr="colonialis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990600"/>
            <a:ext cx="6172200" cy="5750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Decolonization</a:t>
            </a:r>
            <a:endParaRPr lang="en-US" dirty="0"/>
          </a:p>
        </p:txBody>
      </p:sp>
      <p:pic>
        <p:nvPicPr>
          <p:cNvPr id="4" name="Content Placeholder 3" descr="decoloniza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7182" y="1143000"/>
            <a:ext cx="5715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and ethnicity</a:t>
            </a:r>
          </a:p>
          <a:p>
            <a:r>
              <a:rPr lang="en-US" dirty="0" smtClean="0"/>
              <a:t>Resource curse</a:t>
            </a:r>
          </a:p>
          <a:p>
            <a:r>
              <a:rPr lang="en-US" dirty="0" smtClean="0"/>
              <a:t>Spillover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895600" cy="1143000"/>
          </a:xfrm>
        </p:spPr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pic>
        <p:nvPicPr>
          <p:cNvPr id="4" name="Content Placeholder 3" descr="ethnic 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68319"/>
            <a:ext cx="5236866" cy="6777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scholars now regard ethnicity as socially constructed and not inherent</a:t>
            </a:r>
          </a:p>
          <a:p>
            <a:r>
              <a:rPr lang="en-US" dirty="0" smtClean="0"/>
              <a:t>Partly constructed by creating “other” or out-group</a:t>
            </a:r>
          </a:p>
          <a:p>
            <a:r>
              <a:rPr lang="en-US" dirty="0" smtClean="0"/>
              <a:t>Still a potent motivation for action and conflict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a rebellion “all you needed was $10,000 and a satellite phone” – Laurent </a:t>
            </a:r>
            <a:r>
              <a:rPr lang="en-US" dirty="0" err="1" smtClean="0"/>
              <a:t>Kabilla</a:t>
            </a:r>
            <a:endParaRPr lang="en-US" dirty="0" smtClean="0"/>
          </a:p>
          <a:p>
            <a:r>
              <a:rPr lang="en-US" dirty="0" smtClean="0"/>
              <a:t>Resources prevent development of state institutions</a:t>
            </a:r>
          </a:p>
          <a:p>
            <a:r>
              <a:rPr lang="en-US" dirty="0" smtClean="0"/>
              <a:t>Resources provide motivation for conflict</a:t>
            </a:r>
          </a:p>
          <a:p>
            <a:r>
              <a:rPr lang="en-US" dirty="0" smtClean="0"/>
              <a:t>Resources provide the means for conflict</a:t>
            </a:r>
          </a:p>
          <a:p>
            <a:r>
              <a:rPr lang="en-US" dirty="0" smtClean="0"/>
              <a:t>Example:  conflict diamonds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Conflicts often affect countries around them</a:t>
            </a:r>
          </a:p>
          <a:p>
            <a:r>
              <a:rPr lang="en-US" dirty="0" smtClean="0"/>
              <a:t>Refugees</a:t>
            </a:r>
          </a:p>
          <a:p>
            <a:r>
              <a:rPr lang="en-US" dirty="0" smtClean="0"/>
              <a:t>External support</a:t>
            </a:r>
          </a:p>
          <a:p>
            <a:r>
              <a:rPr lang="en-US" dirty="0" smtClean="0"/>
              <a:t>Combatants move to neighboring states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Geography, governments, economy</a:t>
            </a:r>
          </a:p>
          <a:p>
            <a:pPr lvl="1"/>
            <a:r>
              <a:rPr lang="en-US" dirty="0" smtClean="0"/>
              <a:t>Colonialism</a:t>
            </a:r>
          </a:p>
          <a:p>
            <a:r>
              <a:rPr lang="en-US" dirty="0" smtClean="0"/>
              <a:t>Civil Conflict</a:t>
            </a:r>
          </a:p>
          <a:p>
            <a:pPr lvl="1"/>
            <a:r>
              <a:rPr lang="en-US" dirty="0" smtClean="0"/>
              <a:t>Congo/Rwanda</a:t>
            </a:r>
          </a:p>
          <a:p>
            <a:pPr lvl="1"/>
            <a:r>
              <a:rPr lang="en-US" dirty="0" smtClean="0"/>
              <a:t>Sudan</a:t>
            </a:r>
          </a:p>
          <a:p>
            <a:pPr lvl="1"/>
            <a:r>
              <a:rPr lang="en-US" dirty="0" smtClean="0"/>
              <a:t>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Congo/Rwanda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Congo colonized by Belgium</a:t>
            </a:r>
          </a:p>
          <a:p>
            <a:r>
              <a:rPr lang="en-US" dirty="0" smtClean="0"/>
              <a:t>Ruled brutally</a:t>
            </a:r>
          </a:p>
          <a:p>
            <a:endParaRPr lang="en-US" dirty="0" smtClean="0"/>
          </a:p>
          <a:p>
            <a:r>
              <a:rPr lang="en-US" dirty="0" smtClean="0"/>
              <a:t>Rwanda initially ruled by Germany</a:t>
            </a:r>
          </a:p>
          <a:p>
            <a:r>
              <a:rPr lang="en-US" dirty="0" smtClean="0"/>
              <a:t>Taken over by Belgium after World War I</a:t>
            </a:r>
          </a:p>
          <a:p>
            <a:endParaRPr lang="en-US" dirty="0"/>
          </a:p>
        </p:txBody>
      </p:sp>
      <p:pic>
        <p:nvPicPr>
          <p:cNvPr id="4" name="Picture 3" descr="congo 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28589"/>
            <a:ext cx="4953000" cy="402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 Crisis - 1960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planning for independence</a:t>
            </a:r>
          </a:p>
          <a:p>
            <a:r>
              <a:rPr lang="en-US" dirty="0" smtClean="0"/>
              <a:t>Immediate political crises</a:t>
            </a:r>
          </a:p>
          <a:p>
            <a:r>
              <a:rPr lang="en-US" dirty="0" smtClean="0"/>
              <a:t>Provinces of Katanga and South Kasai attempted to secede</a:t>
            </a:r>
          </a:p>
          <a:p>
            <a:r>
              <a:rPr lang="en-US" dirty="0" smtClean="0"/>
              <a:t>Rebellion suppressed with the help of the UN</a:t>
            </a:r>
          </a:p>
          <a:p>
            <a:r>
              <a:rPr lang="en-US" dirty="0" smtClean="0"/>
              <a:t>Joseph Mobutu seized power in 1965 – imposed partial stability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Hutu/Tutsi division solidified by Belgians</a:t>
            </a:r>
          </a:p>
          <a:p>
            <a:r>
              <a:rPr lang="en-US" dirty="0" smtClean="0"/>
              <a:t>Tutsis favored by Belgians, Hutus took over after independence</a:t>
            </a:r>
          </a:p>
          <a:p>
            <a:r>
              <a:rPr lang="en-US" dirty="0" smtClean="0"/>
              <a:t>Cycles of violence began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Tutsi and Hutus</a:t>
            </a:r>
            <a:endParaRPr lang="en-US" dirty="0"/>
          </a:p>
        </p:txBody>
      </p:sp>
      <p:pic>
        <p:nvPicPr>
          <p:cNvPr id="4" name="Content Placeholder 3" descr="quadro_etnico_tutsi_hutu_tw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066800"/>
            <a:ext cx="3730661" cy="5791200"/>
          </a:xfrm>
        </p:spPr>
      </p:pic>
      <p:pic>
        <p:nvPicPr>
          <p:cNvPr id="5" name="Picture 4" descr="tutsi hut bo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6663" y="1447800"/>
            <a:ext cx="5367337" cy="370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Rwandan Civil War and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Tutsi Rwandan Patriotic Front invaded in 1990</a:t>
            </a:r>
          </a:p>
          <a:p>
            <a:r>
              <a:rPr lang="en-US" dirty="0" err="1" smtClean="0"/>
              <a:t>Arusha</a:t>
            </a:r>
            <a:r>
              <a:rPr lang="en-US" dirty="0" smtClean="0"/>
              <a:t> accords 1993 temporarily ended Civil War</a:t>
            </a:r>
          </a:p>
          <a:p>
            <a:r>
              <a:rPr lang="en-US" dirty="0" smtClean="0"/>
              <a:t>Juvenal </a:t>
            </a:r>
            <a:r>
              <a:rPr lang="en-US" dirty="0" err="1" smtClean="0"/>
              <a:t>Habyarimana</a:t>
            </a:r>
            <a:r>
              <a:rPr lang="en-US" dirty="0" smtClean="0"/>
              <a:t> shot down April 6, 1994</a:t>
            </a:r>
          </a:p>
          <a:p>
            <a:r>
              <a:rPr lang="en-US" dirty="0" smtClean="0"/>
              <a:t>Sparked Hutu genocide of Tutsis </a:t>
            </a:r>
          </a:p>
          <a:p>
            <a:r>
              <a:rPr lang="en-US" dirty="0" smtClean="0"/>
              <a:t>Between 500,000 and 1,000,000 killed</a:t>
            </a:r>
          </a:p>
          <a:p>
            <a:r>
              <a:rPr lang="en-US" dirty="0" smtClean="0"/>
              <a:t>RPF re-launched offensive and conquered Rwanda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Congo War (1996-97)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Hutus fled to Congo after RPF conquered Rwanda</a:t>
            </a:r>
          </a:p>
          <a:p>
            <a:r>
              <a:rPr lang="en-US" dirty="0" smtClean="0"/>
              <a:t>In 1996, Rwanda began supporting rebels in Zaire/Congo to pursue </a:t>
            </a:r>
            <a:r>
              <a:rPr lang="en-US" dirty="0" err="1" smtClean="0"/>
              <a:t>Genocidaires</a:t>
            </a:r>
            <a:endParaRPr lang="en-US" dirty="0" smtClean="0"/>
          </a:p>
          <a:p>
            <a:r>
              <a:rPr lang="en-US" dirty="0" smtClean="0"/>
              <a:t>Led by Laurent Kabila, the rebels marched on Kinshasa and overthrew Mobuto in 1997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Congo War (1998-2003)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Kabila was unable to stabilize the country.   Fell out with Rwandan supporters</a:t>
            </a:r>
          </a:p>
          <a:p>
            <a:r>
              <a:rPr lang="en-US" dirty="0" smtClean="0"/>
              <a:t>Alarmed ethnic groups in Eastern Congo, which revolted</a:t>
            </a:r>
          </a:p>
          <a:p>
            <a:r>
              <a:rPr lang="en-US" dirty="0" smtClean="0"/>
              <a:t>Began new civil war</a:t>
            </a:r>
          </a:p>
          <a:p>
            <a:r>
              <a:rPr lang="en-US" dirty="0" smtClean="0"/>
              <a:t>External support on one side or the other by numerous countries </a:t>
            </a:r>
          </a:p>
          <a:p>
            <a:pPr lvl="1"/>
            <a:r>
              <a:rPr lang="en-US" dirty="0" smtClean="0"/>
              <a:t>Including Rwanda, Uganda, Angola, Zimbabwe</a:t>
            </a:r>
          </a:p>
          <a:p>
            <a:r>
              <a:rPr lang="en-US" dirty="0" smtClean="0"/>
              <a:t>Between one and five million people excess deaths due to conflict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RC_group_3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10045"/>
            <a:ext cx="5715000" cy="614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 ethnic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ethnic groups Con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309624"/>
            <a:ext cx="6553200" cy="554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sources Con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78428"/>
            <a:ext cx="7391400" cy="527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is the first word that comes to mind to describe Africa?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Transitional government formed in 2003, elections held in 2006</a:t>
            </a:r>
          </a:p>
          <a:p>
            <a:r>
              <a:rPr lang="en-US" dirty="0" smtClean="0"/>
              <a:t>Remains violent – recently M23 rebels took </a:t>
            </a:r>
            <a:r>
              <a:rPr lang="en-US" dirty="0" err="1" smtClean="0"/>
              <a:t>Goma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Muslim in North, Christian in South</a:t>
            </a:r>
          </a:p>
          <a:p>
            <a:r>
              <a:rPr lang="en-US" dirty="0" smtClean="0"/>
              <a:t>Conquered by British after the </a:t>
            </a:r>
            <a:r>
              <a:rPr lang="en-US" dirty="0" err="1" smtClean="0"/>
              <a:t>Mahdi</a:t>
            </a:r>
            <a:r>
              <a:rPr lang="en-US" dirty="0" smtClean="0"/>
              <a:t> revolt in late 1800s</a:t>
            </a:r>
          </a:p>
          <a:p>
            <a:r>
              <a:rPr lang="en-US" dirty="0" smtClean="0"/>
              <a:t>Had tried to unify Sudan through radical Islam</a:t>
            </a:r>
          </a:p>
          <a:p>
            <a:r>
              <a:rPr lang="en-US" dirty="0" smtClean="0"/>
              <a:t>Ruled as a joint British-Egyptian protectorate – virtually a colony</a:t>
            </a:r>
          </a:p>
          <a:p>
            <a:r>
              <a:rPr lang="en-US" dirty="0" smtClean="0"/>
              <a:t>Became independent in 1956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 – 1</a:t>
            </a:r>
            <a:r>
              <a:rPr lang="en-US" baseline="30000" dirty="0" smtClean="0"/>
              <a:t>st</a:t>
            </a:r>
            <a:r>
              <a:rPr lang="en-US" dirty="0" smtClean="0"/>
              <a:t>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South rebelled in 1955</a:t>
            </a:r>
          </a:p>
          <a:p>
            <a:r>
              <a:rPr lang="en-US" dirty="0" smtClean="0"/>
              <a:t>Southern groups unite in 1969</a:t>
            </a:r>
          </a:p>
          <a:p>
            <a:r>
              <a:rPr lang="en-US" dirty="0" smtClean="0"/>
              <a:t>Peace agreement made in 1972 – granted autonomy</a:t>
            </a:r>
          </a:p>
          <a:p>
            <a:endParaRPr lang="en-US" dirty="0"/>
          </a:p>
        </p:txBody>
      </p:sp>
      <p:pic>
        <p:nvPicPr>
          <p:cNvPr id="5" name="Picture 4" descr="map_sudan_reli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95400"/>
            <a:ext cx="442232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Sudan – 2</a:t>
            </a:r>
            <a:r>
              <a:rPr lang="en-US" baseline="30000" dirty="0" smtClean="0"/>
              <a:t>nd</a:t>
            </a:r>
            <a:r>
              <a:rPr lang="en-US" dirty="0" smtClean="0"/>
              <a:t>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1978 oil discovered – autonomy revoked</a:t>
            </a:r>
          </a:p>
          <a:p>
            <a:r>
              <a:rPr lang="en-US" dirty="0" smtClean="0"/>
              <a:t>1983 – </a:t>
            </a:r>
            <a:r>
              <a:rPr lang="en-US" dirty="0" err="1" smtClean="0"/>
              <a:t>Sharia</a:t>
            </a:r>
            <a:r>
              <a:rPr lang="en-US" dirty="0" smtClean="0"/>
              <a:t> law imposed – prompted revolt by South Sudan</a:t>
            </a:r>
          </a:p>
          <a:p>
            <a:r>
              <a:rPr lang="en-US" dirty="0" smtClean="0"/>
              <a:t>SPLA formed</a:t>
            </a:r>
          </a:p>
          <a:p>
            <a:r>
              <a:rPr lang="en-US" dirty="0" smtClean="0"/>
              <a:t>1-2 million people died</a:t>
            </a:r>
          </a:p>
        </p:txBody>
      </p:sp>
      <p:pic>
        <p:nvPicPr>
          <p:cNvPr id="4" name="Picture 2" descr="http://burningbillboard.org/wp-content/2008/12/southern_sudan_map_o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956" y="999473"/>
            <a:ext cx="4527044" cy="585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agreement signed in 2005</a:t>
            </a:r>
          </a:p>
          <a:p>
            <a:r>
              <a:rPr lang="en-US" dirty="0" smtClean="0"/>
              <a:t>South regained autonomy</a:t>
            </a:r>
          </a:p>
          <a:p>
            <a:r>
              <a:rPr lang="en-US" dirty="0" smtClean="0"/>
              <a:t>South would have referendum on independence in 2011 – voted to secede</a:t>
            </a:r>
          </a:p>
          <a:p>
            <a:r>
              <a:rPr lang="en-US" dirty="0" smtClean="0"/>
              <a:t>Territory of </a:t>
            </a:r>
            <a:r>
              <a:rPr lang="en-US" dirty="0" err="1" smtClean="0"/>
              <a:t>Abyei</a:t>
            </a:r>
            <a:r>
              <a:rPr lang="en-US" dirty="0" smtClean="0"/>
              <a:t> disputed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 - Darfur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peace process, some people in Darfur felt left out </a:t>
            </a:r>
          </a:p>
          <a:p>
            <a:r>
              <a:rPr lang="en-US" dirty="0" smtClean="0"/>
              <a:t>In 2003 began revolt against government. </a:t>
            </a:r>
          </a:p>
          <a:p>
            <a:r>
              <a:rPr lang="en-US" dirty="0" smtClean="0"/>
              <a:t>Creates conflict between “Africans” and “Arabs”</a:t>
            </a:r>
          </a:p>
          <a:p>
            <a:r>
              <a:rPr lang="en-US" dirty="0" smtClean="0"/>
              <a:t>Sudanese government supports </a:t>
            </a:r>
            <a:r>
              <a:rPr lang="en-US" dirty="0" err="1" smtClean="0"/>
              <a:t>Janjaweed</a:t>
            </a:r>
            <a:r>
              <a:rPr lang="en-US" dirty="0" smtClean="0"/>
              <a:t> militia</a:t>
            </a:r>
          </a:p>
          <a:p>
            <a:endParaRPr lang="en-US" dirty="0"/>
          </a:p>
        </p:txBody>
      </p:sp>
      <p:pic>
        <p:nvPicPr>
          <p:cNvPr id="4" name="Picture 3" descr="Darfur_map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605" y="1447800"/>
            <a:ext cx="372139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Darfur conflict connected to Civil War in Chad</a:t>
            </a:r>
          </a:p>
          <a:p>
            <a:r>
              <a:rPr lang="en-US" dirty="0" smtClean="0"/>
              <a:t>Chad supported Darfur rebels</a:t>
            </a:r>
          </a:p>
          <a:p>
            <a:r>
              <a:rPr lang="en-US" dirty="0" smtClean="0"/>
              <a:t>Sudan supported rebels in Chad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Colonized by the French in the late 1800s</a:t>
            </a:r>
          </a:p>
          <a:p>
            <a:r>
              <a:rPr lang="en-US" dirty="0" smtClean="0"/>
              <a:t>Granted independence in 1960</a:t>
            </a:r>
          </a:p>
          <a:p>
            <a:r>
              <a:rPr lang="en-US" dirty="0" smtClean="0"/>
              <a:t>Initially ruled by dictators</a:t>
            </a:r>
            <a:r>
              <a:rPr lang="en-US" dirty="0"/>
              <a:t> </a:t>
            </a:r>
            <a:r>
              <a:rPr lang="en-US" dirty="0" smtClean="0"/>
              <a:t>until 1991</a:t>
            </a:r>
          </a:p>
          <a:p>
            <a:r>
              <a:rPr lang="en-US" dirty="0" err="1" smtClean="0"/>
              <a:t>Moussa</a:t>
            </a:r>
            <a:r>
              <a:rPr lang="en-US" dirty="0" smtClean="0"/>
              <a:t> </a:t>
            </a:r>
            <a:r>
              <a:rPr lang="en-US" dirty="0" err="1" smtClean="0"/>
              <a:t>Traore</a:t>
            </a:r>
            <a:r>
              <a:rPr lang="en-US" dirty="0" smtClean="0"/>
              <a:t> overthrown following protests in 1991</a:t>
            </a:r>
          </a:p>
          <a:p>
            <a:r>
              <a:rPr lang="en-US" dirty="0" smtClean="0"/>
              <a:t>Relatively stable democracy established</a:t>
            </a:r>
          </a:p>
        </p:txBody>
      </p:sp>
      <p:pic>
        <p:nvPicPr>
          <p:cNvPr id="4" name="Picture 3" descr="M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3232" y="1752600"/>
            <a:ext cx="404076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Nomadic </a:t>
            </a:r>
            <a:r>
              <a:rPr lang="en-US" dirty="0" err="1" smtClean="0"/>
              <a:t>Tuareg</a:t>
            </a:r>
            <a:r>
              <a:rPr lang="en-US" dirty="0" smtClean="0"/>
              <a:t> ethnic group has traditionally felt marginalized by the Malian government</a:t>
            </a:r>
          </a:p>
          <a:p>
            <a:r>
              <a:rPr lang="en-US" dirty="0" smtClean="0"/>
              <a:t>Had previously staged rebellions in 1990-95 and 2007-09</a:t>
            </a:r>
          </a:p>
          <a:p>
            <a:r>
              <a:rPr lang="en-US" dirty="0" smtClean="0"/>
              <a:t>Influx of </a:t>
            </a:r>
            <a:r>
              <a:rPr lang="en-US" dirty="0" err="1" smtClean="0"/>
              <a:t>Tuareg</a:t>
            </a:r>
            <a:r>
              <a:rPr lang="en-US" dirty="0" smtClean="0"/>
              <a:t> fighters from Libya followed Libyan revolution – sparked new uprising</a:t>
            </a:r>
          </a:p>
          <a:p>
            <a:r>
              <a:rPr lang="en-US" dirty="0" smtClean="0"/>
              <a:t>Multiple rebel groups – MNLA, AQIM, </a:t>
            </a:r>
            <a:r>
              <a:rPr lang="en-US" dirty="0" err="1" smtClean="0"/>
              <a:t>Ansar</a:t>
            </a:r>
            <a:r>
              <a:rPr lang="en-US" dirty="0" smtClean="0"/>
              <a:t> Dine</a:t>
            </a:r>
            <a:endParaRPr lang="en-US" dirty="0"/>
          </a:p>
        </p:txBody>
      </p:sp>
      <p:pic>
        <p:nvPicPr>
          <p:cNvPr id="4" name="Picture 3" descr="Mali confli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376" y="1676400"/>
            <a:ext cx="4353624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MNLA and Islamist groups fighting each other as well as government</a:t>
            </a:r>
          </a:p>
          <a:p>
            <a:r>
              <a:rPr lang="en-US" dirty="0" smtClean="0"/>
              <a:t>French military intervened in January, 2013</a:t>
            </a:r>
          </a:p>
          <a:p>
            <a:r>
              <a:rPr lang="en-US" dirty="0" smtClean="0"/>
              <a:t>Retook most major cities</a:t>
            </a:r>
          </a:p>
          <a:p>
            <a:r>
              <a:rPr lang="en-US" dirty="0" smtClean="0"/>
              <a:t>MNLA negotiating with government</a:t>
            </a:r>
          </a:p>
          <a:p>
            <a:r>
              <a:rPr lang="en-US" dirty="0" smtClean="0"/>
              <a:t>Islamists fled into the desert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 is a diverse place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Democracy</a:t>
            </a:r>
          </a:p>
          <a:p>
            <a:r>
              <a:rPr lang="en-US" dirty="0" smtClean="0"/>
              <a:t>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Peacekeeping forces deployed in Rwanda and Congo (UNAMIR, MONUC)</a:t>
            </a:r>
          </a:p>
          <a:p>
            <a:r>
              <a:rPr lang="en-US" dirty="0" smtClean="0"/>
              <a:t>Diplomatic pressure and sanctions on Sudan</a:t>
            </a:r>
          </a:p>
          <a:p>
            <a:r>
              <a:rPr lang="en-US" dirty="0" smtClean="0"/>
              <a:t>Also peacekeeping forces (UNMIS, UNAMID) </a:t>
            </a:r>
          </a:p>
          <a:p>
            <a:r>
              <a:rPr lang="en-US" dirty="0" smtClean="0"/>
              <a:t>French intervention in Mali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4" name="Content Placeholder 3" descr="Vegetation_Afric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762000"/>
            <a:ext cx="6629400" cy="596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ann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5257800" cy="3505200"/>
          </a:xfrm>
          <a:prstGeom prst="rect">
            <a:avLst/>
          </a:prstGeom>
        </p:spPr>
      </p:pic>
      <p:pic>
        <p:nvPicPr>
          <p:cNvPr id="7" name="Picture 6" descr="kinsh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3131" y="3352800"/>
            <a:ext cx="5290869" cy="3505201"/>
          </a:xfrm>
          <a:prstGeom prst="rect">
            <a:avLst/>
          </a:prstGeom>
        </p:spPr>
      </p:pic>
      <p:pic>
        <p:nvPicPr>
          <p:cNvPr id="5" name="Picture 4" descr="rainfor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1654" y="0"/>
            <a:ext cx="5032346" cy="3352800"/>
          </a:xfrm>
          <a:prstGeom prst="rect">
            <a:avLst/>
          </a:prstGeom>
        </p:spPr>
      </p:pic>
      <p:pic>
        <p:nvPicPr>
          <p:cNvPr id="4" name="Content Placeholder 3" descr="sahel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-95250"/>
            <a:ext cx="4800600" cy="36004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Geography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ocrac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036637"/>
            <a:ext cx="6066044" cy="5821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pic>
        <p:nvPicPr>
          <p:cNvPr id="6" name="Picture 5" descr="polity chart.png"/>
          <p:cNvPicPr>
            <a:picLocks noChangeAspect="1"/>
          </p:cNvPicPr>
          <p:nvPr/>
        </p:nvPicPr>
        <p:blipFill>
          <a:blip r:embed="rId3" cstate="print"/>
          <a:srcRect r="19167"/>
          <a:stretch>
            <a:fillRect/>
          </a:stretch>
        </p:blipFill>
        <p:spPr>
          <a:xfrm>
            <a:off x="914400" y="3352800"/>
            <a:ext cx="7391400" cy="3505200"/>
          </a:xfrm>
          <a:prstGeom prst="rect">
            <a:avLst/>
          </a:prstGeom>
        </p:spPr>
      </p:pic>
      <p:pic>
        <p:nvPicPr>
          <p:cNvPr id="7" name="Picture 6" descr="#democracu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- GDP</a:t>
            </a:r>
            <a:endParaRPr lang="en-US" dirty="0"/>
          </a:p>
        </p:txBody>
      </p:sp>
      <p:pic>
        <p:nvPicPr>
          <p:cNvPr id="4" name="Content Placeholder 3" descr="africa g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77667"/>
            <a:ext cx="8153400" cy="5421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756</Words>
  <Application>Microsoft Office PowerPoint</Application>
  <PresentationFormat>On-screen Show (4:3)</PresentationFormat>
  <Paragraphs>179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Africa</vt:lpstr>
      <vt:lpstr>Outline</vt:lpstr>
      <vt:lpstr>PowerPoint Presentation</vt:lpstr>
      <vt:lpstr>African Diversity</vt:lpstr>
      <vt:lpstr>Geography</vt:lpstr>
      <vt:lpstr>Geography</vt:lpstr>
      <vt:lpstr>Democracy</vt:lpstr>
      <vt:lpstr>Democracy</vt:lpstr>
      <vt:lpstr>Economy - GDP</vt:lpstr>
      <vt:lpstr>Economy - growth</vt:lpstr>
      <vt:lpstr>Human Development Index</vt:lpstr>
      <vt:lpstr>Human Development Index</vt:lpstr>
      <vt:lpstr>Scramble for Africa (1913)</vt:lpstr>
      <vt:lpstr>Decolonization</vt:lpstr>
      <vt:lpstr>Civil Conflict</vt:lpstr>
      <vt:lpstr>Identity</vt:lpstr>
      <vt:lpstr>Identity</vt:lpstr>
      <vt:lpstr>Resource Curse</vt:lpstr>
      <vt:lpstr>Spillover</vt:lpstr>
      <vt:lpstr>Congo/Rwanda</vt:lpstr>
      <vt:lpstr>Congo Crisis - 1960</vt:lpstr>
      <vt:lpstr>Rwanda</vt:lpstr>
      <vt:lpstr>Tutsi and Hutus</vt:lpstr>
      <vt:lpstr>Rwandan Civil War and Genocide</vt:lpstr>
      <vt:lpstr>First Congo War (1996-97)</vt:lpstr>
      <vt:lpstr>Second Congo War (1998-2003)</vt:lpstr>
      <vt:lpstr>PowerPoint Presentation</vt:lpstr>
      <vt:lpstr>Congo ethnic groups</vt:lpstr>
      <vt:lpstr>Congo Resources</vt:lpstr>
      <vt:lpstr>Congo</vt:lpstr>
      <vt:lpstr>Sudan</vt:lpstr>
      <vt:lpstr>Sudan – 1st Civil War</vt:lpstr>
      <vt:lpstr>Sudan – 2nd Civil War</vt:lpstr>
      <vt:lpstr>Peace Agreement</vt:lpstr>
      <vt:lpstr>Sudan - Darfur</vt:lpstr>
      <vt:lpstr>Chad</vt:lpstr>
      <vt:lpstr>Mali</vt:lpstr>
      <vt:lpstr>Mali</vt:lpstr>
      <vt:lpstr>Mali</vt:lpstr>
      <vt:lpstr>External Intervention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Greg</dc:creator>
  <cp:lastModifiedBy>Greg</cp:lastModifiedBy>
  <cp:revision>30</cp:revision>
  <dcterms:created xsi:type="dcterms:W3CDTF">2013-03-02T21:20:43Z</dcterms:created>
  <dcterms:modified xsi:type="dcterms:W3CDTF">2014-03-05T06:34:10Z</dcterms:modified>
</cp:coreProperties>
</file>