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84" r:id="rId3"/>
    <p:sldId id="265" r:id="rId4"/>
    <p:sldId id="261" r:id="rId5"/>
    <p:sldId id="271" r:id="rId6"/>
    <p:sldId id="279" r:id="rId7"/>
    <p:sldId id="280" r:id="rId8"/>
    <p:sldId id="281" r:id="rId9"/>
    <p:sldId id="282" r:id="rId10"/>
    <p:sldId id="283" r:id="rId11"/>
    <p:sldId id="263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9E95D6-EC9B-4822-8939-8EFBB6C1EA52}">
          <p14:sldIdLst>
            <p14:sldId id="278"/>
            <p14:sldId id="284"/>
            <p14:sldId id="265"/>
            <p14:sldId id="261"/>
            <p14:sldId id="271"/>
            <p14:sldId id="279"/>
            <p14:sldId id="280"/>
            <p14:sldId id="281"/>
            <p14:sldId id="282"/>
            <p14:sldId id="283"/>
            <p14:sldId id="263"/>
            <p14:sldId id="273"/>
            <p14:sldId id="275"/>
          </p14:sldIdLst>
        </p14:section>
        <p14:section name="Untitled Section" id="{C8EAB766-0E10-4EAB-B708-840BACA0763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0" autoAdjust="0"/>
  </p:normalViewPr>
  <p:slideViewPr>
    <p:cSldViewPr>
      <p:cViewPr varScale="1">
        <p:scale>
          <a:sx n="62" d="100"/>
          <a:sy n="62" d="100"/>
        </p:scale>
        <p:origin x="-9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9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D4CC-F951-47DA-940F-EF1C5FC2EC72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7E4C-DBD7-4ED1-B9C0-41ECA6238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6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86600" cy="13255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Darbe Türkiye</a:t>
            </a:r>
            <a:r>
              <a:rPr lang="en-US" dirty="0" smtClean="0"/>
              <a:t>’de </a:t>
            </a:r>
            <a:br>
              <a:rPr lang="en-US" dirty="0" smtClean="0"/>
            </a:br>
            <a:r>
              <a:rPr lang="en-US" dirty="0" smtClean="0"/>
              <a:t>(The Coup in Turkey) July 15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913362" cy="4449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867400" cy="1157128"/>
          </a:xfrm>
        </p:spPr>
        <p:txBody>
          <a:bodyPr>
            <a:normAutofit/>
          </a:bodyPr>
          <a:lstStyle/>
          <a:p>
            <a:r>
              <a:rPr lang="tr-TR" dirty="0" smtClean="0"/>
              <a:t>Fetüllah Gülen </a:t>
            </a:r>
            <a:r>
              <a:rPr lang="en-US" dirty="0" smtClean="0"/>
              <a:t>- </a:t>
            </a:r>
            <a:r>
              <a:rPr lang="en-US" dirty="0" err="1" smtClean="0"/>
              <a:t>Hizmet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0"/>
            <a:ext cx="23368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799"/>
            <a:ext cx="5130800" cy="34927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95600"/>
            <a:ext cx="4684684" cy="3657600"/>
          </a:xfrm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Led the Coup from the Poconos?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4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95599" y="381000"/>
            <a:ext cx="5907035" cy="1371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31 May – Due to social media, the crowd expands, followed by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severe police crackdown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19177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38600"/>
            <a:ext cx="3975100" cy="2650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0"/>
            <a:ext cx="3860799" cy="2573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4343400" cy="2443163"/>
          </a:xfrm>
          <a:prstGeom prst="rect">
            <a:avLst/>
          </a:prstGeom>
        </p:spPr>
      </p:pic>
      <p:pic>
        <p:nvPicPr>
          <p:cNvPr id="7" name="Picture 6" descr="20130531TURKEY-slide-AHC6-articleLarge-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828800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SC00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6" y="1918825"/>
            <a:ext cx="4495800" cy="3370464"/>
          </a:xfrm>
          <a:prstGeom prst="rect">
            <a:avLst/>
          </a:prstGeom>
        </p:spPr>
      </p:pic>
      <p:pic>
        <p:nvPicPr>
          <p:cNvPr id="8" name="Picture 7" descr="130611111428-15-turkey-0611-horizontal-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814" y="36007"/>
            <a:ext cx="5219186" cy="2935793"/>
          </a:xfrm>
          <a:prstGeom prst="rect">
            <a:avLst/>
          </a:prstGeom>
        </p:spPr>
      </p:pic>
      <p:pic>
        <p:nvPicPr>
          <p:cNvPr id="9" name="Picture 8" descr="1370127721-turkish-emigres-in-london-protest-against-police-brutality-in-istanbul_2108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4607" y="3276600"/>
            <a:ext cx="4419600" cy="3307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" y="0"/>
            <a:ext cx="22352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Gezi Park 2013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01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81800" y="152401"/>
            <a:ext cx="2209800" cy="2209799"/>
          </a:xfrm>
        </p:spPr>
        <p:txBody>
          <a:bodyPr/>
          <a:lstStyle/>
          <a:p>
            <a:r>
              <a:rPr lang="en-US" dirty="0" smtClean="0"/>
              <a:t>Is It over?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1917700"/>
          </a:xfrm>
        </p:spPr>
      </p:pic>
      <p:pic>
        <p:nvPicPr>
          <p:cNvPr id="10" name="Picture 9" descr="DSC0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40000"/>
            <a:ext cx="3238500" cy="4318000"/>
          </a:xfrm>
          <a:prstGeom prst="rect">
            <a:avLst/>
          </a:prstGeom>
        </p:spPr>
      </p:pic>
      <p:pic>
        <p:nvPicPr>
          <p:cNvPr id="12" name="Picture 11" descr="DSC0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3233" y="152400"/>
            <a:ext cx="3759200" cy="2819400"/>
          </a:xfrm>
          <a:prstGeom prst="rect">
            <a:avLst/>
          </a:prstGeom>
        </p:spPr>
      </p:pic>
      <p:pic>
        <p:nvPicPr>
          <p:cNvPr id="14" name="Picture 13" descr="970022_10151644963584060_127373172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7100" y="2971800"/>
            <a:ext cx="56673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41532" cy="86836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Darbe Türkiye</a:t>
            </a:r>
            <a:r>
              <a:rPr lang="en-US" dirty="0" smtClean="0"/>
              <a:t>’de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7400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631837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attempted coup used tanks, attack helicopters and fighter jets leaving 161 dead &amp; 1440 wounded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Began by closing 2 Key Bosphorus 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Attacks were made on the </a:t>
            </a:r>
            <a:r>
              <a:rPr lang="en-US" sz="2400" dirty="0" err="1" smtClean="0"/>
              <a:t>Meclis</a:t>
            </a:r>
            <a:r>
              <a:rPr lang="en-US" sz="2400" dirty="0"/>
              <a:t> </a:t>
            </a:r>
            <a:r>
              <a:rPr lang="en-US" sz="2400" dirty="0" smtClean="0"/>
              <a:t>(parliament) and several TV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Erdoğan</a:t>
            </a:r>
            <a:r>
              <a:rPr lang="en-US" sz="2400" dirty="0"/>
              <a:t> </a:t>
            </a:r>
            <a:r>
              <a:rPr lang="en-US" sz="2400" dirty="0" smtClean="0"/>
              <a:t>escaped capture in </a:t>
            </a:r>
            <a:r>
              <a:rPr lang="en-US" sz="2400" dirty="0" err="1" smtClean="0"/>
              <a:t>Marmaris</a:t>
            </a:r>
            <a:r>
              <a:rPr lang="en-US" sz="2400" dirty="0" smtClean="0"/>
              <a:t> &amp; called for the people to go in to the streets on Instagram. The call was </a:t>
            </a:r>
            <a:r>
              <a:rPr lang="en-US" sz="2400" dirty="0" err="1" smtClean="0"/>
              <a:t>echo’d</a:t>
            </a:r>
            <a:r>
              <a:rPr lang="en-US" sz="2400" dirty="0" smtClean="0"/>
              <a:t> in the Mosques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94" y="838200"/>
            <a:ext cx="3893906" cy="59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ttatur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133600"/>
            <a:ext cx="3022600" cy="2266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0"/>
            <a:ext cx="6477000" cy="1774825"/>
          </a:xfrm>
        </p:spPr>
        <p:txBody>
          <a:bodyPr/>
          <a:lstStyle/>
          <a:p>
            <a:r>
              <a:rPr lang="en-US" dirty="0" smtClean="0"/>
              <a:t>The Legacy of Mustafa </a:t>
            </a:r>
            <a:r>
              <a:rPr lang="en-US" dirty="0" err="1" smtClean="0"/>
              <a:t>Kemal</a:t>
            </a:r>
            <a:r>
              <a:rPr lang="en-US" dirty="0" smtClean="0"/>
              <a:t> “</a:t>
            </a:r>
            <a:r>
              <a:rPr lang="en-US" dirty="0" err="1" smtClean="0"/>
              <a:t>Attaturk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1" name="Picture 10" descr="istanbu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419600"/>
            <a:ext cx="2895600" cy="2171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25146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secular Turkish Republic and the military as the defender of that principal</a:t>
            </a:r>
            <a:endParaRPr lang="en-US" sz="2800" dirty="0"/>
          </a:p>
        </p:txBody>
      </p:sp>
      <p:pic>
        <p:nvPicPr>
          <p:cNvPr id="7" name="Picture 6" descr="Atatu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3600"/>
            <a:ext cx="3200400" cy="4524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418"/>
            <a:ext cx="2311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066800"/>
            <a:ext cx="4686300" cy="2590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43200" y="228600"/>
            <a:ext cx="6096000" cy="152399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Recep</a:t>
            </a:r>
            <a:r>
              <a:rPr lang="en-US" b="1" dirty="0" smtClean="0"/>
              <a:t> </a:t>
            </a:r>
            <a:r>
              <a:rPr lang="en-US" b="1" dirty="0" err="1" smtClean="0"/>
              <a:t>Tayyip</a:t>
            </a:r>
            <a:r>
              <a:rPr lang="en-US" b="1" dirty="0" smtClean="0"/>
              <a:t> </a:t>
            </a:r>
            <a:r>
              <a:rPr lang="en-US" b="1" dirty="0" err="1" smtClean="0"/>
              <a:t>Erdoğan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22860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2" y="3160206"/>
            <a:ext cx="4800600" cy="3600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133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 Problem Islam or </a:t>
            </a:r>
            <a:r>
              <a:rPr lang="en-US" sz="2400" dirty="0" err="1" smtClean="0"/>
              <a:t>Erdogan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" name="Picture 9" descr="rec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886200"/>
            <a:ext cx="2286000" cy="28040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41910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Sultan </a:t>
            </a:r>
            <a:r>
              <a:rPr lang="en-US" sz="2800" dirty="0" err="1" smtClean="0"/>
              <a:t>Tayyip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43200" y="228601"/>
            <a:ext cx="6096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Pres. </a:t>
            </a:r>
            <a:r>
              <a:rPr lang="en-US" b="1" dirty="0" err="1" smtClean="0"/>
              <a:t>Recep</a:t>
            </a:r>
            <a:r>
              <a:rPr lang="en-US" b="1" dirty="0" smtClean="0"/>
              <a:t> </a:t>
            </a:r>
            <a:r>
              <a:rPr lang="en-US" b="1" dirty="0" err="1" smtClean="0"/>
              <a:t>Tayyip</a:t>
            </a:r>
            <a:r>
              <a:rPr lang="en-US" b="1" dirty="0" smtClean="0"/>
              <a:t> </a:t>
            </a:r>
            <a:r>
              <a:rPr lang="en-US" b="1" dirty="0" err="1" smtClean="0"/>
              <a:t>Erdoğan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4124325"/>
            <a:ext cx="6324600" cy="2581275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“AK</a:t>
            </a:r>
            <a:r>
              <a:rPr lang="en-US" dirty="0" smtClean="0"/>
              <a:t>” </a:t>
            </a:r>
            <a:r>
              <a:rPr lang="en-US" dirty="0" err="1" smtClean="0"/>
              <a:t>parti</a:t>
            </a:r>
            <a:r>
              <a:rPr lang="en-US" dirty="0" smtClean="0"/>
              <a:t> (means white or pure)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Elected for the third time in </a:t>
            </a:r>
            <a:r>
              <a:rPr lang="en-US" dirty="0" smtClean="0"/>
              <a:t>2011/elected President in 2014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Turkey has average over 5% GDP growth since their first election in 2002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Is Democracy “a train from which you get off once you reach the station”.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More journalists are in jail in Turkey than in China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1917700"/>
          </a:xfrm>
        </p:spPr>
      </p:pic>
      <p:pic>
        <p:nvPicPr>
          <p:cNvPr id="9" name="Picture 8" descr="73328b85c9d5cdbf33a5c4a1ade0175e_blogarectaye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066800"/>
            <a:ext cx="4476750" cy="3057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057401"/>
            <a:ext cx="342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AKP – </a:t>
            </a:r>
            <a:r>
              <a:rPr lang="en-US" sz="2800" i="1" dirty="0" err="1" smtClean="0"/>
              <a:t>Adalet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Kalkınma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Partisi</a:t>
            </a:r>
            <a:r>
              <a:rPr lang="en-US" sz="2800" dirty="0" smtClean="0"/>
              <a:t> (Justice and Development Party)</a:t>
            </a:r>
          </a:p>
          <a:p>
            <a:endParaRPr lang="en-US" dirty="0"/>
          </a:p>
        </p:txBody>
      </p:sp>
      <p:pic>
        <p:nvPicPr>
          <p:cNvPr id="11" name="Picture 10" descr="adalet-ve-kalkinma-parti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495800"/>
            <a:ext cx="2423965" cy="19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2" y="1981200"/>
            <a:ext cx="4267200" cy="1157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Turkish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98862"/>
            <a:ext cx="8763000" cy="3030538"/>
          </a:xfrm>
        </p:spPr>
        <p:txBody>
          <a:bodyPr>
            <a:normAutofit/>
          </a:bodyPr>
          <a:lstStyle/>
          <a:p>
            <a:r>
              <a:rPr lang="en-US" dirty="0" smtClean="0"/>
              <a:t>Mandatory Military Service</a:t>
            </a:r>
          </a:p>
          <a:p>
            <a:r>
              <a:rPr lang="en-US" dirty="0" smtClean="0"/>
              <a:t>The protector to </a:t>
            </a:r>
            <a:r>
              <a:rPr lang="en-US" dirty="0" err="1" smtClean="0"/>
              <a:t>Attat</a:t>
            </a:r>
            <a:r>
              <a:rPr lang="tr-TR" dirty="0" smtClean="0"/>
              <a:t>ürk</a:t>
            </a:r>
            <a:r>
              <a:rPr lang="en-US" dirty="0" smtClean="0"/>
              <a:t>’s Secular constitution</a:t>
            </a:r>
          </a:p>
          <a:p>
            <a:r>
              <a:rPr lang="en-US" dirty="0" smtClean="0"/>
              <a:t>Highly respected in the Turkish State</a:t>
            </a:r>
          </a:p>
          <a:p>
            <a:r>
              <a:rPr lang="en-US" dirty="0" smtClean="0"/>
              <a:t>NATO’s second largest military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0"/>
            <a:ext cx="23368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254" y="1905000"/>
            <a:ext cx="4267200" cy="1157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Turkish Military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0"/>
            <a:ext cx="23368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733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Military stepped in 3 &amp; ½ times in the Turkish Republic: 60, 71, 80 &amp; a “postmodern” coup in 97 forcing the </a:t>
            </a:r>
            <a:r>
              <a:rPr lang="en-US" sz="3200" dirty="0" err="1" smtClean="0"/>
              <a:t>Refah</a:t>
            </a:r>
            <a:r>
              <a:rPr lang="en-US" sz="3200" dirty="0" smtClean="0"/>
              <a:t> govt. to step down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84" y="0"/>
            <a:ext cx="4942316" cy="3066802"/>
          </a:xfrm>
        </p:spPr>
      </p:pic>
    </p:spTree>
    <p:extLst>
      <p:ext uri="{BB962C8B-B14F-4D97-AF65-F5344CB8AC3E}">
        <p14:creationId xmlns:p14="http://schemas.microsoft.com/office/powerpoint/2010/main" val="9745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867400" cy="1157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Erdo</a:t>
            </a:r>
            <a:r>
              <a:rPr lang="tr-TR" dirty="0" smtClean="0"/>
              <a:t>ğan</a:t>
            </a:r>
            <a:r>
              <a:rPr lang="en-US" dirty="0" smtClean="0"/>
              <a:t>’s Revenge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0"/>
            <a:ext cx="2336800" cy="17526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7873999" cy="4724400"/>
          </a:xfrm>
        </p:spPr>
      </p:pic>
    </p:spTree>
    <p:extLst>
      <p:ext uri="{BB962C8B-B14F-4D97-AF65-F5344CB8AC3E}">
        <p14:creationId xmlns:p14="http://schemas.microsoft.com/office/powerpoint/2010/main" val="42370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867400" cy="1157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Erdo</a:t>
            </a:r>
            <a:r>
              <a:rPr lang="tr-TR" dirty="0" smtClean="0"/>
              <a:t>ğan</a:t>
            </a:r>
            <a:r>
              <a:rPr lang="en-US" dirty="0" smtClean="0"/>
              <a:t>’s Revenge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0"/>
            <a:ext cx="2336800" cy="1752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836"/>
            <a:ext cx="8229600" cy="4308691"/>
          </a:xfrm>
        </p:spPr>
      </p:pic>
    </p:spTree>
    <p:extLst>
      <p:ext uri="{BB962C8B-B14F-4D97-AF65-F5344CB8AC3E}">
        <p14:creationId xmlns:p14="http://schemas.microsoft.com/office/powerpoint/2010/main" val="35434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11295</TotalTime>
  <Words>285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Darbe Türkiye’de  (The Coup in Turkey) July 15 2016</vt:lpstr>
      <vt:lpstr>Darbe Türkiye’de  </vt:lpstr>
      <vt:lpstr>The Legacy of Mustafa Kemal “Attaturk”</vt:lpstr>
      <vt:lpstr>Recep Tayyip Erdoğan </vt:lpstr>
      <vt:lpstr>Pres. Recep Tayyip Erdoğan </vt:lpstr>
      <vt:lpstr>The Turkish Military</vt:lpstr>
      <vt:lpstr>The Turkish Military</vt:lpstr>
      <vt:lpstr>Erdoğan’s Revenge</vt:lpstr>
      <vt:lpstr>Erdoğan’s Revenge</vt:lpstr>
      <vt:lpstr>Fetüllah Gülen - Hizmet</vt:lpstr>
      <vt:lpstr>31 May – Due to social media, the crowd expands, followed by the 1st severe police crackdown</vt:lpstr>
      <vt:lpstr>PowerPoint Presentation</vt:lpstr>
      <vt:lpstr>Is It over?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Gezi Park Protests</dc:title>
  <dc:creator>Greg</dc:creator>
  <cp:lastModifiedBy>Greg</cp:lastModifiedBy>
  <cp:revision>88</cp:revision>
  <dcterms:created xsi:type="dcterms:W3CDTF">2013-07-18T20:21:02Z</dcterms:created>
  <dcterms:modified xsi:type="dcterms:W3CDTF">2016-09-21T15:08:20Z</dcterms:modified>
</cp:coreProperties>
</file>