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1" r:id="rId5"/>
    <p:sldId id="264" r:id="rId6"/>
    <p:sldId id="263" r:id="rId7"/>
    <p:sldId id="266" r:id="rId8"/>
    <p:sldId id="265" r:id="rId9"/>
    <p:sldId id="267" r:id="rId10"/>
    <p:sldId id="257" r:id="rId11"/>
    <p:sldId id="258" r:id="rId12"/>
    <p:sldId id="25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691" autoAdjust="0"/>
    <p:restoredTop sz="94500" autoAdjust="0"/>
  </p:normalViewPr>
  <p:slideViewPr>
    <p:cSldViewPr>
      <p:cViewPr varScale="1">
        <p:scale>
          <a:sx n="127" d="100"/>
          <a:sy n="127" d="100"/>
        </p:scale>
        <p:origin x="-20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80ED07-5FD7-4B0F-B3C4-4E9A296EE115}"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297797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0ED07-5FD7-4B0F-B3C4-4E9A296EE115}"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15297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0ED07-5FD7-4B0F-B3C4-4E9A296EE115}"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93911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0ED07-5FD7-4B0F-B3C4-4E9A296EE115}"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1200043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80ED07-5FD7-4B0F-B3C4-4E9A296EE115}"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94341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80ED07-5FD7-4B0F-B3C4-4E9A296EE115}"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291271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80ED07-5FD7-4B0F-B3C4-4E9A296EE115}"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94905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80ED07-5FD7-4B0F-B3C4-4E9A296EE115}"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154057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0ED07-5FD7-4B0F-B3C4-4E9A296EE115}"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321178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0ED07-5FD7-4B0F-B3C4-4E9A296EE115}"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14517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0ED07-5FD7-4B0F-B3C4-4E9A296EE115}"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2810877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0ED07-5FD7-4B0F-B3C4-4E9A296EE115}" type="datetimeFigureOut">
              <a:rPr lang="en-US" smtClean="0"/>
              <a:pPr/>
              <a:t>10/9/2014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07798-96C7-41FD-97BC-1CE2BD539E22}" type="slidenum">
              <a:rPr lang="en-US" smtClean="0"/>
              <a:pPr/>
              <a:t>‹#›</a:t>
            </a:fld>
            <a:endParaRPr lang="en-US"/>
          </a:p>
        </p:txBody>
      </p:sp>
    </p:spTree>
    <p:extLst>
      <p:ext uri="{BB962C8B-B14F-4D97-AF65-F5344CB8AC3E}">
        <p14:creationId xmlns:p14="http://schemas.microsoft.com/office/powerpoint/2010/main" xmlns="" val="2563973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gregory.young@colorado.edu" TargetMode="External"/><Relationship Id="rId3" Type="http://schemas.openxmlformats.org/officeDocument/2006/relationships/hyperlink" Target="mailto:shuang.zhang@colorado.edu" TargetMode="External"/><Relationship Id="rId7" Type="http://schemas.openxmlformats.org/officeDocument/2006/relationships/hyperlink" Target="mailto:lucy.chester@colorado.edu" TargetMode="External"/><Relationship Id="rId2" Type="http://schemas.openxmlformats.org/officeDocument/2006/relationships/hyperlink" Target="mailto:david.bearce@colorado.edu" TargetMode="External"/><Relationship Id="rId1" Type="http://schemas.openxmlformats.org/officeDocument/2006/relationships/slideLayout" Target="../slideLayouts/slideLayout2.xml"/><Relationship Id="rId6" Type="http://schemas.openxmlformats.org/officeDocument/2006/relationships/hyperlink" Target="mailto:colleen.scanlanlyons@colorado.edu" TargetMode="External"/><Relationship Id="rId5" Type="http://schemas.openxmlformats.org/officeDocument/2006/relationships/hyperlink" Target="mailto:melinda.cain@colorado.edu" TargetMode="External"/><Relationship Id="rId10" Type="http://schemas.openxmlformats.org/officeDocument/2006/relationships/hyperlink" Target="mailto:ashv@colorado.edu" TargetMode="External"/><Relationship Id="rId4" Type="http://schemas.openxmlformats.org/officeDocument/2006/relationships/hyperlink" Target="mailto:douglas.snyder@colorado.edu" TargetMode="External"/><Relationship Id="rId9" Type="http://schemas.openxmlformats.org/officeDocument/2006/relationships/hyperlink" Target="mailto:michael.kanner@colorado.e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IAFS Teaching </a:t>
            </a:r>
            <a:r>
              <a:rPr lang="en-US" dirty="0" smtClean="0"/>
              <a:t>Workshop</a:t>
            </a:r>
            <a:endParaRPr lang="en-US" dirty="0"/>
          </a:p>
        </p:txBody>
      </p:sp>
      <p:sp>
        <p:nvSpPr>
          <p:cNvPr id="3" name="Subtitle 2"/>
          <p:cNvSpPr>
            <a:spLocks noGrp="1"/>
          </p:cNvSpPr>
          <p:nvPr>
            <p:ph type="subTitle" idx="1"/>
          </p:nvPr>
        </p:nvSpPr>
        <p:spPr/>
        <p:txBody>
          <a:bodyPr/>
          <a:lstStyle/>
          <a:p>
            <a:r>
              <a:rPr lang="en-US" dirty="0" smtClean="0"/>
              <a:t>9 Oct 14</a:t>
            </a:r>
          </a:p>
          <a:p>
            <a:r>
              <a:rPr lang="en-US" dirty="0" smtClean="0"/>
              <a:t>“Duck and cover, there has been a paradigm shift!”</a:t>
            </a:r>
            <a:endParaRPr lang="en-US" dirty="0"/>
          </a:p>
        </p:txBody>
      </p:sp>
    </p:spTree>
    <p:extLst>
      <p:ext uri="{BB962C8B-B14F-4D97-AF65-F5344CB8AC3E}">
        <p14:creationId xmlns:p14="http://schemas.microsoft.com/office/powerpoint/2010/main" xmlns="" val="4080007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a:t>
            </a:r>
            <a:r>
              <a:rPr lang="en-US" dirty="0"/>
              <a:t>O</a:t>
            </a:r>
            <a:r>
              <a:rPr lang="en-US" dirty="0" smtClean="0"/>
              <a:t>ur </a:t>
            </a:r>
            <a:r>
              <a:rPr lang="en-US" dirty="0"/>
              <a:t>B</a:t>
            </a:r>
            <a:r>
              <a:rPr lang="en-US" dirty="0" smtClean="0"/>
              <a:t>est Practices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00320308"/>
              </p:ext>
            </p:extLst>
          </p:nvPr>
        </p:nvGraphicFramePr>
        <p:xfrm>
          <a:off x="304800" y="1676400"/>
          <a:ext cx="8305801" cy="4359632"/>
        </p:xfrm>
        <a:graphic>
          <a:graphicData uri="http://schemas.openxmlformats.org/drawingml/2006/table">
            <a:tbl>
              <a:tblPr>
                <a:tableStyleId>{5C22544A-7EE6-4342-B048-85BDC9FD1C3A}</a:tableStyleId>
              </a:tblPr>
              <a:tblGrid>
                <a:gridCol w="838200"/>
                <a:gridCol w="1676400"/>
                <a:gridCol w="1066800"/>
                <a:gridCol w="1752600"/>
                <a:gridCol w="1676400"/>
                <a:gridCol w="661464"/>
                <a:gridCol w="36060"/>
                <a:gridCol w="597877"/>
              </a:tblGrid>
              <a:tr h="286757">
                <a:tc gridSpan="2">
                  <a:txBody>
                    <a:bodyPr/>
                    <a:lstStyle/>
                    <a:p>
                      <a:pPr algn="l" fontAlgn="b"/>
                      <a:r>
                        <a:rPr lang="en-US" sz="900" u="sng" strike="noStrike">
                          <a:effectLst/>
                        </a:rPr>
                        <a:t>International Affairs, Fall 2014 Classes</a:t>
                      </a:r>
                      <a:endParaRPr lang="en-US" sz="900" b="1" i="0" u="sng" strike="noStrike">
                        <a:solidFill>
                          <a:srgbClr val="000000"/>
                        </a:solidFill>
                        <a:effectLst/>
                        <a:latin typeface="Calibri"/>
                      </a:endParaRPr>
                    </a:p>
                  </a:txBody>
                  <a:tcPr marL="5330" marR="5330" marT="5330" marB="0" anchor="b"/>
                </a:tc>
                <a:tc hMerge="1">
                  <a:txBody>
                    <a:bodyPr/>
                    <a:lstStyle/>
                    <a:p>
                      <a:endParaRPr lang="en-US"/>
                    </a:p>
                  </a:txBody>
                  <a:tcPr/>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r>
                        <a:rPr lang="en-US" sz="900" u="sng" strike="noStrike">
                          <a:effectLst/>
                        </a:rPr>
                        <a:t>Course</a:t>
                      </a:r>
                      <a:endParaRPr lang="en-US" sz="900" b="1" i="0" u="sng" strike="noStrike">
                        <a:solidFill>
                          <a:srgbClr val="000000"/>
                        </a:solidFill>
                        <a:effectLst/>
                        <a:latin typeface="Calibri"/>
                      </a:endParaRPr>
                    </a:p>
                  </a:txBody>
                  <a:tcPr marL="5330" marR="5330" marT="5330" marB="0" anchor="b"/>
                </a:tc>
                <a:tc>
                  <a:txBody>
                    <a:bodyPr/>
                    <a:lstStyle/>
                    <a:p>
                      <a:pPr algn="l" fontAlgn="b"/>
                      <a:r>
                        <a:rPr lang="en-US" sz="900" u="sng" strike="noStrike">
                          <a:effectLst/>
                        </a:rPr>
                        <a:t>Title</a:t>
                      </a:r>
                      <a:endParaRPr lang="en-US" sz="900" b="1" i="0" u="sng" strike="noStrike">
                        <a:solidFill>
                          <a:srgbClr val="000000"/>
                        </a:solidFill>
                        <a:effectLst/>
                        <a:latin typeface="Calibri"/>
                      </a:endParaRPr>
                    </a:p>
                  </a:txBody>
                  <a:tcPr marL="5330" marR="5330" marT="5330" marB="0" anchor="b"/>
                </a:tc>
                <a:tc>
                  <a:txBody>
                    <a:bodyPr/>
                    <a:lstStyle/>
                    <a:p>
                      <a:pPr algn="l" fontAlgn="b"/>
                      <a:r>
                        <a:rPr lang="en-US" sz="900" u="sng" strike="noStrike">
                          <a:effectLst/>
                        </a:rPr>
                        <a:t>Instructor</a:t>
                      </a:r>
                      <a:endParaRPr lang="en-US" sz="900" b="1" i="0" u="sng" strike="noStrike">
                        <a:solidFill>
                          <a:srgbClr val="000000"/>
                        </a:solidFill>
                        <a:effectLst/>
                        <a:latin typeface="Calibri"/>
                      </a:endParaRPr>
                    </a:p>
                  </a:txBody>
                  <a:tcPr marL="5330" marR="5330" marT="5330" marB="0" anchor="b"/>
                </a:tc>
                <a:tc>
                  <a:txBody>
                    <a:bodyPr/>
                    <a:lstStyle/>
                    <a:p>
                      <a:pPr algn="l" fontAlgn="b"/>
                      <a:r>
                        <a:rPr lang="en-US" sz="900" u="sng" strike="noStrike">
                          <a:effectLst/>
                        </a:rPr>
                        <a:t>Email</a:t>
                      </a:r>
                      <a:endParaRPr lang="en-US" sz="900" b="1" i="0" u="sng" strike="noStrike">
                        <a:solidFill>
                          <a:srgbClr val="000000"/>
                        </a:solidFill>
                        <a:effectLst/>
                        <a:latin typeface="Calibri"/>
                      </a:endParaRPr>
                    </a:p>
                  </a:txBody>
                  <a:tcPr marL="5330" marR="5330" marT="5330" marB="0" anchor="b"/>
                </a:tc>
                <a:tc>
                  <a:txBody>
                    <a:bodyPr/>
                    <a:lstStyle/>
                    <a:p>
                      <a:pPr algn="l" fontAlgn="b"/>
                      <a:r>
                        <a:rPr lang="en-US" sz="900" u="sng" strike="noStrike">
                          <a:effectLst/>
                        </a:rPr>
                        <a:t>Class Time/Place</a:t>
                      </a:r>
                      <a:endParaRPr lang="en-US" sz="900" b="1" i="0" u="sng" strike="noStrike">
                        <a:solidFill>
                          <a:srgbClr val="000000"/>
                        </a:solidFill>
                        <a:effectLst/>
                        <a:latin typeface="Calibri"/>
                      </a:endParaRPr>
                    </a:p>
                  </a:txBody>
                  <a:tcPr marL="5330" marR="5330" marT="5330" marB="0" anchor="b"/>
                </a:tc>
                <a:tc>
                  <a:txBody>
                    <a:bodyPr/>
                    <a:lstStyle/>
                    <a:p>
                      <a:pPr algn="l" fontAlgn="b"/>
                      <a:r>
                        <a:rPr lang="en-US" sz="900" u="sng" strike="noStrike">
                          <a:effectLst/>
                        </a:rPr>
                        <a:t>Reviewer</a:t>
                      </a:r>
                      <a:endParaRPr lang="en-US" sz="900" b="1" i="0" u="sng" strike="noStrike">
                        <a:solidFill>
                          <a:srgbClr val="000000"/>
                        </a:solidFill>
                        <a:effectLst/>
                        <a:latin typeface="Calibri"/>
                      </a:endParaRPr>
                    </a:p>
                  </a:txBody>
                  <a:tcPr marL="5330" marR="5330" marT="5330" marB="0" anchor="b"/>
                </a:tc>
                <a:tc>
                  <a:txBody>
                    <a:bodyPr/>
                    <a:lstStyle/>
                    <a:p>
                      <a:pPr algn="l" fontAlgn="b"/>
                      <a:endParaRPr lang="en-US" sz="900" b="1" i="0" u="none" strike="noStrike">
                        <a:solidFill>
                          <a:srgbClr val="000000"/>
                        </a:solidFill>
                        <a:effectLst/>
                        <a:latin typeface="Calibri"/>
                      </a:endParaRPr>
                    </a:p>
                  </a:txBody>
                  <a:tcPr marL="5330" marR="5330" marT="5330" marB="0" anchor="b"/>
                </a:tc>
                <a:tc>
                  <a:txBody>
                    <a:bodyPr/>
                    <a:lstStyle/>
                    <a:p>
                      <a:pPr algn="l" fontAlgn="b"/>
                      <a:endParaRPr lang="en-US" sz="900" b="1"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1000-100</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Global Issues and Int'l Affairs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David Bearce</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2"/>
                        </a:rPr>
                        <a:t>david.bearce@colorado.edu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T/TH, 11am-12:15pm, MATH 100</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Joe Jupille</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30818">
                <a:tc>
                  <a:txBody>
                    <a:bodyPr/>
                    <a:lstStyle/>
                    <a:p>
                      <a:pPr algn="l" fontAlgn="b"/>
                      <a:r>
                        <a:rPr lang="en-US" sz="900" u="none" strike="noStrike">
                          <a:effectLst/>
                        </a:rPr>
                        <a:t> </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3000-001</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Global Health</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Shuang Zhang</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3"/>
                        </a:rPr>
                        <a:t>shuang.zhang@colorado.edu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T/TH 9:30-10:45am, GUGG 206</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Tom Zeiler</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3000-002</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Statebuilding in the 21st Century</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Doug Snyder</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4"/>
                        </a:rPr>
                        <a:t>douglas.snyder@colorado.edu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T/TH 2-3:15, CLUB 4</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Vicki Hunter</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427470">
                <a:tc>
                  <a:txBody>
                    <a:bodyPr/>
                    <a:lstStyle/>
                    <a:p>
                      <a:pPr algn="l" fontAlgn="b"/>
                      <a:r>
                        <a:rPr lang="en-US" sz="900" u="none" strike="noStrike">
                          <a:effectLst/>
                        </a:rPr>
                        <a:t>IAFS 3000-003</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International Development Communication?</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Melinda Cain</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5"/>
                        </a:rPr>
                        <a:t>melinda.cain@colorado.edu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T/TH 5:00PM-6:15PM, ECON 2</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Greg Young</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568184">
                <a:tc>
                  <a:txBody>
                    <a:bodyPr/>
                    <a:lstStyle/>
                    <a:p>
                      <a:pPr algn="l" fontAlgn="b"/>
                      <a:r>
                        <a:rPr lang="en-US" sz="900" u="none" strike="noStrike">
                          <a:effectLst/>
                        </a:rPr>
                        <a:t>IAFS 3000-004</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Development, Conservation &amp; Social Movements in Latin America</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Colleen Scanlan Lyons</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6"/>
                        </a:rPr>
                        <a:t>colleen.scanlanlyons@colorado.edu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M 4-6:30pm, HLMS 237</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Robert McNown</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r>
                        <a:rPr lang="en-US" sz="900" u="none" strike="noStrike">
                          <a:effectLst/>
                        </a:rPr>
                        <a:t> </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4500-001</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Conflict/Resolution South Asia</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Lucy Chester</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7"/>
                        </a:rPr>
                        <a:t>lucy.chester@colorado.edu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MWF 10-10:50, EDUC 155</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Martin Boileau</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4500-002</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Global Security</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Greg Young</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8"/>
                        </a:rPr>
                        <a:t>gregory.young@colorado.edu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MWF 12-12:50pm, HLMS 245</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Janice Brown</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4500-003</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Understanding 9/11</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Michael Kanner</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9"/>
                        </a:rPr>
                        <a:t>michael.kanner@colorado.edu</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TH, 5-7:30, CLUB 4</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Jessica Martin</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r>
                        <a:rPr lang="en-US" sz="900" u="none" strike="sngStrike">
                          <a:effectLst/>
                        </a:rPr>
                        <a:t> </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286757">
                <a:tc>
                  <a:txBody>
                    <a:bodyPr/>
                    <a:lstStyle/>
                    <a:p>
                      <a:pPr algn="l" fontAlgn="b"/>
                      <a:r>
                        <a:rPr lang="en-US" sz="900" u="none" strike="noStrike">
                          <a:effectLst/>
                        </a:rPr>
                        <a:t>IAFS 4800-801</a:t>
                      </a:r>
                      <a:endParaRPr lang="en-US" sz="900" b="1"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Honors</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Vicki Hunter</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sng" strike="noStrike">
                          <a:effectLst/>
                          <a:hlinkClick r:id="rId10"/>
                        </a:rPr>
                        <a:t>ashv@colorado.edu   </a:t>
                      </a:r>
                      <a:endParaRPr lang="en-US" sz="900" b="0" i="0" u="sng" strike="noStrike">
                        <a:solidFill>
                          <a:srgbClr val="0000FF"/>
                        </a:solidFill>
                        <a:effectLst/>
                        <a:latin typeface="Calibri"/>
                      </a:endParaRPr>
                    </a:p>
                  </a:txBody>
                  <a:tcPr marL="5330" marR="5330" marT="5330" marB="0" anchor="b"/>
                </a:tc>
                <a:tc>
                  <a:txBody>
                    <a:bodyPr/>
                    <a:lstStyle/>
                    <a:p>
                      <a:pPr algn="l" fontAlgn="b"/>
                      <a:r>
                        <a:rPr lang="en-US" sz="900" u="none" strike="noStrike">
                          <a:effectLst/>
                        </a:rPr>
                        <a:t>T 3:30-6 CLUB 6</a:t>
                      </a:r>
                      <a:endParaRPr lang="en-US" sz="900" b="0" i="0" u="none" strike="noStrike">
                        <a:solidFill>
                          <a:srgbClr val="000000"/>
                        </a:solidFill>
                        <a:effectLst/>
                        <a:latin typeface="Calibri"/>
                      </a:endParaRPr>
                    </a:p>
                  </a:txBody>
                  <a:tcPr marL="5330" marR="5330" marT="5330" marB="0" anchor="b"/>
                </a:tc>
                <a:tc>
                  <a:txBody>
                    <a:bodyPr/>
                    <a:lstStyle/>
                    <a:p>
                      <a:pPr algn="l" fontAlgn="b"/>
                      <a:r>
                        <a:rPr lang="en-US" sz="900" u="none" strike="noStrike">
                          <a:effectLst/>
                        </a:rPr>
                        <a:t>John O'Loughlin</a:t>
                      </a:r>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r>
              <a:tr h="154572">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a:solidFill>
                          <a:srgbClr val="000000"/>
                        </a:solidFill>
                        <a:effectLst/>
                        <a:latin typeface="Calibri"/>
                      </a:endParaRPr>
                    </a:p>
                  </a:txBody>
                  <a:tcPr marL="5330" marR="5330" marT="5330" marB="0" anchor="b"/>
                </a:tc>
                <a:tc>
                  <a:txBody>
                    <a:bodyPr/>
                    <a:lstStyle/>
                    <a:p>
                      <a:pPr algn="l" fontAlgn="b"/>
                      <a:endParaRPr lang="en-US" sz="900" b="0" i="0" u="none" strike="noStrike" dirty="0">
                        <a:solidFill>
                          <a:srgbClr val="000000"/>
                        </a:solidFill>
                        <a:effectLst/>
                        <a:latin typeface="Calibri"/>
                      </a:endParaRPr>
                    </a:p>
                  </a:txBody>
                  <a:tcPr marL="5330" marR="5330" marT="5330" marB="0" anchor="b"/>
                </a:tc>
              </a:tr>
            </a:tbl>
          </a:graphicData>
        </a:graphic>
      </p:graphicFrame>
    </p:spTree>
    <p:extLst>
      <p:ext uri="{BB962C8B-B14F-4D97-AF65-F5344CB8AC3E}">
        <p14:creationId xmlns:p14="http://schemas.microsoft.com/office/powerpoint/2010/main" xmlns="" val="1628295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11162"/>
          </a:xfrm>
        </p:spPr>
        <p:txBody>
          <a:bodyPr>
            <a:noAutofit/>
          </a:bodyPr>
          <a:lstStyle/>
          <a:p>
            <a:r>
              <a:rPr lang="en-US" sz="2000" dirty="0" smtClean="0">
                <a:effectLst/>
                <a:latin typeface="Times"/>
                <a:ea typeface="MS Mincho"/>
                <a:cs typeface="Times New Roman"/>
              </a:rPr>
              <a:t>IAFS COURSE INSTRUCTOR/PROFESSOR EVALUATIONS</a:t>
            </a:r>
            <a:br>
              <a:rPr lang="en-US" sz="2000" dirty="0" smtClean="0">
                <a:effectLst/>
                <a:latin typeface="Times"/>
                <a:ea typeface="MS Mincho"/>
                <a:cs typeface="Times New Roman"/>
              </a:rPr>
            </a:br>
            <a:endParaRPr lang="en-US" sz="2000" dirty="0"/>
          </a:p>
        </p:txBody>
      </p:sp>
      <p:sp>
        <p:nvSpPr>
          <p:cNvPr id="3" name="Content Placeholder 2"/>
          <p:cNvSpPr>
            <a:spLocks noGrp="1"/>
          </p:cNvSpPr>
          <p:nvPr>
            <p:ph idx="1"/>
          </p:nvPr>
        </p:nvSpPr>
        <p:spPr>
          <a:xfrm>
            <a:off x="228600" y="457200"/>
            <a:ext cx="8686800" cy="6019800"/>
          </a:xfrm>
        </p:spPr>
        <p:txBody>
          <a:bodyPr>
            <a:normAutofit fontScale="25000" lnSpcReduction="20000"/>
          </a:bodyPr>
          <a:lstStyle/>
          <a:p>
            <a:pPr marL="0" marR="0" indent="0">
              <a:spcBef>
                <a:spcPts val="0"/>
              </a:spcBef>
              <a:spcAft>
                <a:spcPts val="0"/>
              </a:spcAft>
              <a:buNone/>
            </a:pPr>
            <a:r>
              <a:rPr lang="en-US" dirty="0" smtClean="0">
                <a:effectLst/>
                <a:latin typeface="Times"/>
                <a:ea typeface="MS Mincho"/>
                <a:cs typeface="Times New Roman"/>
              </a:rPr>
              <a:t> </a:t>
            </a:r>
            <a:endParaRPr lang="en-US" sz="3600" dirty="0" smtClean="0">
              <a:effectLst/>
              <a:latin typeface="Times"/>
              <a:ea typeface="MS Mincho"/>
              <a:cs typeface="Times New Roman"/>
            </a:endParaRPr>
          </a:p>
          <a:p>
            <a:pPr marL="0" marR="0" indent="0">
              <a:lnSpc>
                <a:spcPct val="120000"/>
              </a:lnSpc>
              <a:spcBef>
                <a:spcPts val="0"/>
              </a:spcBef>
              <a:buNone/>
            </a:pPr>
            <a:r>
              <a:rPr lang="en-US" sz="6400" b="1" dirty="0" smtClean="0">
                <a:effectLst/>
                <a:latin typeface="Times"/>
                <a:ea typeface="MS Mincho"/>
                <a:cs typeface="Times New Roman"/>
              </a:rPr>
              <a:t>RATIONALE</a:t>
            </a:r>
            <a:endParaRPr lang="en-US" sz="6400" dirty="0" smtClean="0">
              <a:effectLst/>
              <a:latin typeface="Times"/>
              <a:ea typeface="MS Mincho"/>
              <a:cs typeface="Times New Roman"/>
            </a:endParaRPr>
          </a:p>
          <a:p>
            <a:pPr marL="274320" indent="0">
              <a:lnSpc>
                <a:spcPct val="120000"/>
              </a:lnSpc>
              <a:spcBef>
                <a:spcPts val="0"/>
              </a:spcBef>
              <a:buFont typeface="Wingdings" panose="05000000000000000000" pitchFamily="2" charset="2"/>
              <a:buChar char="§"/>
            </a:pPr>
            <a:r>
              <a:rPr lang="en-US" sz="6800" dirty="0" smtClean="0">
                <a:effectLst/>
                <a:latin typeface="Times"/>
                <a:ea typeface="MS Mincho"/>
                <a:cs typeface="Times New Roman"/>
              </a:rPr>
              <a:t>Courses in IAFS are taught by a large number of faculty, some of whom are </a:t>
            </a:r>
            <a:r>
              <a:rPr lang="en-US" sz="6800" dirty="0" err="1" smtClean="0">
                <a:effectLst/>
                <a:latin typeface="Times"/>
                <a:ea typeface="MS Mincho"/>
                <a:cs typeface="Times New Roman"/>
              </a:rPr>
              <a:t>rostered</a:t>
            </a:r>
            <a:r>
              <a:rPr lang="en-US" sz="6800" dirty="0" smtClean="0">
                <a:effectLst/>
                <a:latin typeface="Times"/>
                <a:ea typeface="MS Mincho"/>
                <a:cs typeface="Times New Roman"/>
              </a:rPr>
              <a:t> in IAFS and some of whom are not.   In order to support the quality of teaching in the program, we will evaluate every faculty member in every course every term.   Because IAFS courses are taught by people from diverse disciplines with diverse norms, it is particularly important that we have a clear set of guidelines for how they should be evaluated, and that evaluations follow a semi-standard format in order to make comparisons among faculty members possible.</a:t>
            </a:r>
          </a:p>
          <a:p>
            <a:pPr marL="274320" indent="0">
              <a:lnSpc>
                <a:spcPct val="120000"/>
              </a:lnSpc>
              <a:spcBef>
                <a:spcPts val="0"/>
              </a:spcBef>
              <a:buFont typeface="Wingdings" panose="05000000000000000000" pitchFamily="2" charset="2"/>
              <a:buChar char="§"/>
            </a:pPr>
            <a:endParaRPr lang="en-US" sz="6800" dirty="0" smtClean="0">
              <a:effectLst/>
              <a:latin typeface="Times"/>
              <a:ea typeface="MS Mincho"/>
              <a:cs typeface="Times New Roman"/>
            </a:endParaRPr>
          </a:p>
          <a:p>
            <a:pPr marL="274320" indent="0">
              <a:lnSpc>
                <a:spcPct val="120000"/>
              </a:lnSpc>
              <a:spcBef>
                <a:spcPts val="0"/>
              </a:spcBef>
              <a:buFont typeface="Wingdings" panose="05000000000000000000" pitchFamily="2" charset="2"/>
              <a:buChar char="§"/>
            </a:pPr>
            <a:r>
              <a:rPr lang="en-US" sz="6800" dirty="0" smtClean="0">
                <a:effectLst/>
                <a:latin typeface="Times"/>
                <a:ea typeface="MS Mincho"/>
                <a:cs typeface="Times New Roman"/>
              </a:rPr>
              <a:t>To help make evaluations more comparable, we have created a semi-structured rubric for peer evaluators to use.   Your evaluation should include a review of the syllabus, assignments, and the course readings.   It should also include a classroom visit.   Please use the following categories when compiling your review letter.</a:t>
            </a:r>
          </a:p>
          <a:p>
            <a:pPr marL="0" marR="0" indent="0">
              <a:lnSpc>
                <a:spcPct val="120000"/>
              </a:lnSpc>
              <a:spcBef>
                <a:spcPts val="0"/>
              </a:spcBef>
              <a:buNone/>
            </a:pPr>
            <a:endParaRPr lang="en-US" sz="6400" dirty="0" smtClean="0">
              <a:effectLst/>
              <a:latin typeface="Times"/>
              <a:ea typeface="MS Mincho"/>
              <a:cs typeface="Times New Roman"/>
            </a:endParaRPr>
          </a:p>
          <a:p>
            <a:pPr marL="0" marR="0" indent="0">
              <a:lnSpc>
                <a:spcPct val="120000"/>
              </a:lnSpc>
              <a:spcBef>
                <a:spcPts val="0"/>
              </a:spcBef>
              <a:buNone/>
            </a:pPr>
            <a:r>
              <a:rPr lang="en-US" sz="6400" b="1" dirty="0" smtClean="0">
                <a:effectLst/>
                <a:latin typeface="Times"/>
                <a:ea typeface="MS Mincho"/>
                <a:cs typeface="Times New Roman"/>
              </a:rPr>
              <a:t>EVALUATION CATEGORIES</a:t>
            </a:r>
            <a:endParaRPr lang="en-US" sz="6400" dirty="0" smtClean="0">
              <a:effectLst/>
              <a:latin typeface="Times"/>
              <a:ea typeface="MS Mincho"/>
              <a:cs typeface="Times New Roman"/>
            </a:endParaRPr>
          </a:p>
          <a:p>
            <a:pPr marL="0" marR="0" indent="0">
              <a:lnSpc>
                <a:spcPct val="120000"/>
              </a:lnSpc>
              <a:spcBef>
                <a:spcPts val="0"/>
              </a:spcBef>
            </a:pPr>
            <a:r>
              <a:rPr lang="en-US" sz="6400" b="1" i="1" dirty="0" smtClean="0">
                <a:effectLst/>
                <a:latin typeface="Times"/>
                <a:ea typeface="MS Mincho"/>
                <a:cs typeface="Times New Roman"/>
              </a:rPr>
              <a:t>Syllabus Review</a:t>
            </a:r>
            <a:endParaRPr lang="en-US" sz="6400" dirty="0" smtClean="0">
              <a:effectLst/>
              <a:latin typeface="Times"/>
              <a:ea typeface="MS Mincho"/>
              <a:cs typeface="Times New Roman"/>
            </a:endParaRPr>
          </a:p>
          <a:p>
            <a:pPr marL="274320" lvl="1" indent="0">
              <a:lnSpc>
                <a:spcPct val="120000"/>
              </a:lnSpc>
              <a:spcBef>
                <a:spcPts val="0"/>
              </a:spcBef>
              <a:buFont typeface="Wingdings" panose="05000000000000000000" pitchFamily="2" charset="2"/>
              <a:buChar char="§"/>
            </a:pPr>
            <a:r>
              <a:rPr lang="en-US" sz="6400" dirty="0" smtClean="0">
                <a:effectLst/>
                <a:latin typeface="Times"/>
                <a:ea typeface="MS Mincho"/>
                <a:cs typeface="Times New Roman"/>
              </a:rPr>
              <a:t>Does the syllabus appear to be designed at an appropriate level of intellectual rigor for this course?  Are the ideas and concepts being put forward appropriately difficult for students at the 1000, 3000, or 4000 level?</a:t>
            </a:r>
          </a:p>
          <a:p>
            <a:pPr marL="274320" lvl="1" indent="0">
              <a:lnSpc>
                <a:spcPct val="120000"/>
              </a:lnSpc>
              <a:spcBef>
                <a:spcPts val="0"/>
              </a:spcBef>
              <a:buFont typeface="Wingdings" panose="05000000000000000000" pitchFamily="2" charset="2"/>
              <a:buChar char="§"/>
            </a:pPr>
            <a:r>
              <a:rPr lang="en-US" sz="6400" dirty="0" smtClean="0">
                <a:effectLst/>
                <a:latin typeface="Times"/>
                <a:ea typeface="MS Mincho"/>
                <a:cs typeface="Times New Roman"/>
              </a:rPr>
              <a:t>Do the assignments, and learning goals reflect IAFS’s written standards?</a:t>
            </a:r>
          </a:p>
          <a:p>
            <a:pPr marL="274320" lvl="1" indent="0">
              <a:lnSpc>
                <a:spcPct val="120000"/>
              </a:lnSpc>
              <a:spcBef>
                <a:spcPts val="0"/>
              </a:spcBef>
              <a:buFont typeface="Wingdings" panose="05000000000000000000" pitchFamily="2" charset="2"/>
              <a:buChar char="§"/>
            </a:pPr>
            <a:r>
              <a:rPr lang="en-US" sz="6400" dirty="0" smtClean="0">
                <a:effectLst/>
                <a:latin typeface="Times"/>
                <a:ea typeface="MS Mincho"/>
                <a:cs typeface="Times New Roman"/>
              </a:rPr>
              <a:t>Do the assignments students do explicitly focus on developing analytical, writing, or presentation skills in line with IAFS’ written standards?</a:t>
            </a:r>
          </a:p>
          <a:p>
            <a:pPr marL="274320" lvl="1" indent="0">
              <a:lnSpc>
                <a:spcPct val="120000"/>
              </a:lnSpc>
              <a:spcBef>
                <a:spcPts val="0"/>
              </a:spcBef>
              <a:buFont typeface="Wingdings" panose="05000000000000000000" pitchFamily="2" charset="2"/>
              <a:buChar char="§"/>
            </a:pPr>
            <a:r>
              <a:rPr lang="en-US" sz="6400" dirty="0" smtClean="0">
                <a:effectLst/>
                <a:latin typeface="Times"/>
                <a:ea typeface="MS Mincho"/>
                <a:cs typeface="Times New Roman"/>
              </a:rPr>
              <a:t>Are the instructor’s standards for evaluating work made clear?</a:t>
            </a:r>
          </a:p>
          <a:p>
            <a:pPr marL="274320" lvl="1" indent="0">
              <a:lnSpc>
                <a:spcPct val="120000"/>
              </a:lnSpc>
              <a:spcBef>
                <a:spcPts val="0"/>
              </a:spcBef>
              <a:buFont typeface="Wingdings" panose="05000000000000000000" pitchFamily="2" charset="2"/>
              <a:buChar char="§"/>
            </a:pPr>
            <a:r>
              <a:rPr lang="en-US" sz="6400" dirty="0" smtClean="0">
                <a:effectLst/>
                <a:latin typeface="Times"/>
                <a:ea typeface="MS Mincho"/>
                <a:cs typeface="Times New Roman"/>
              </a:rPr>
              <a:t>Does the syllabus spell out appropriate policies for student conduct, late assignments, attendance, participation and so on?</a:t>
            </a:r>
          </a:p>
          <a:p>
            <a:pPr marL="0" marR="0" indent="0">
              <a:lnSpc>
                <a:spcPct val="120000"/>
              </a:lnSpc>
              <a:spcBef>
                <a:spcPts val="0"/>
              </a:spcBef>
            </a:pPr>
            <a:endParaRPr lang="en-US" sz="4300" dirty="0" smtClean="0">
              <a:effectLst/>
              <a:latin typeface="Times"/>
              <a:ea typeface="MS Mincho"/>
              <a:cs typeface="Times New Roman"/>
            </a:endParaRPr>
          </a:p>
        </p:txBody>
      </p:sp>
    </p:spTree>
    <p:extLst>
      <p:ext uri="{BB962C8B-B14F-4D97-AF65-F5344CB8AC3E}">
        <p14:creationId xmlns:p14="http://schemas.microsoft.com/office/powerpoint/2010/main" xmlns="" val="26165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11162"/>
          </a:xfrm>
        </p:spPr>
        <p:txBody>
          <a:bodyPr>
            <a:noAutofit/>
          </a:bodyPr>
          <a:lstStyle/>
          <a:p>
            <a:r>
              <a:rPr lang="en-US" sz="2000" dirty="0" smtClean="0">
                <a:effectLst/>
                <a:latin typeface="Times"/>
                <a:ea typeface="MS Mincho"/>
                <a:cs typeface="Times New Roman"/>
              </a:rPr>
              <a:t>IAFS COURSE INSTRUCTOR/PROFESSOR EVALUATIONS</a:t>
            </a:r>
            <a:br>
              <a:rPr lang="en-US" sz="2000" dirty="0" smtClean="0">
                <a:effectLst/>
                <a:latin typeface="Times"/>
                <a:ea typeface="MS Mincho"/>
                <a:cs typeface="Times New Roman"/>
              </a:rPr>
            </a:br>
            <a:endParaRPr lang="en-US" sz="2000" dirty="0"/>
          </a:p>
        </p:txBody>
      </p:sp>
      <p:sp>
        <p:nvSpPr>
          <p:cNvPr id="3" name="Content Placeholder 2"/>
          <p:cNvSpPr>
            <a:spLocks noGrp="1"/>
          </p:cNvSpPr>
          <p:nvPr>
            <p:ph idx="1"/>
          </p:nvPr>
        </p:nvSpPr>
        <p:spPr>
          <a:xfrm>
            <a:off x="228600" y="609600"/>
            <a:ext cx="8686800" cy="5867400"/>
          </a:xfrm>
        </p:spPr>
        <p:txBody>
          <a:bodyPr>
            <a:normAutofit fontScale="40000" lnSpcReduction="20000"/>
          </a:bodyPr>
          <a:lstStyle/>
          <a:p>
            <a:pPr marL="0" marR="0" indent="0">
              <a:spcBef>
                <a:spcPts val="0"/>
              </a:spcBef>
              <a:spcAft>
                <a:spcPts val="0"/>
              </a:spcAft>
              <a:buNone/>
            </a:pPr>
            <a:r>
              <a:rPr lang="en-US" dirty="0" smtClean="0">
                <a:effectLst/>
                <a:latin typeface="Times"/>
                <a:ea typeface="MS Mincho"/>
                <a:cs typeface="Times New Roman"/>
              </a:rPr>
              <a:t> </a:t>
            </a:r>
            <a:endParaRPr lang="en-US" sz="3600" dirty="0" smtClean="0">
              <a:effectLst/>
              <a:latin typeface="Times"/>
              <a:ea typeface="MS Mincho"/>
              <a:cs typeface="Times New Roman"/>
            </a:endParaRPr>
          </a:p>
          <a:p>
            <a:pPr marL="0" marR="0" indent="0">
              <a:lnSpc>
                <a:spcPct val="120000"/>
              </a:lnSpc>
              <a:spcBef>
                <a:spcPts val="0"/>
              </a:spcBef>
            </a:pPr>
            <a:endParaRPr lang="en-US" sz="4300" dirty="0" smtClean="0">
              <a:effectLst/>
              <a:latin typeface="Times"/>
              <a:ea typeface="MS Mincho"/>
              <a:cs typeface="Times New Roman"/>
            </a:endParaRPr>
          </a:p>
          <a:p>
            <a:pPr marL="0" marR="0" indent="0">
              <a:lnSpc>
                <a:spcPct val="120000"/>
              </a:lnSpc>
              <a:spcBef>
                <a:spcPts val="0"/>
              </a:spcBef>
            </a:pPr>
            <a:r>
              <a:rPr lang="en-US" sz="4000" b="1" i="1" dirty="0" smtClean="0">
                <a:effectLst/>
                <a:latin typeface="Times"/>
                <a:ea typeface="MS Mincho"/>
                <a:cs typeface="Times New Roman"/>
              </a:rPr>
              <a:t>Reading Materials Review</a:t>
            </a:r>
            <a:endParaRPr lang="en-US" sz="4000" dirty="0" smtClean="0">
              <a:effectLst/>
              <a:latin typeface="Times"/>
              <a:ea typeface="MS Mincho"/>
              <a:cs typeface="Times New Roman"/>
            </a:endParaRP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Is the type of reading (journalistic, scholarly, primary source, </a:t>
            </a:r>
            <a:r>
              <a:rPr lang="en-US" sz="4000" dirty="0" err="1" smtClean="0">
                <a:effectLst/>
                <a:latin typeface="Times"/>
                <a:ea typeface="MS Mincho"/>
                <a:cs typeface="Times New Roman"/>
              </a:rPr>
              <a:t>etc</a:t>
            </a:r>
            <a:r>
              <a:rPr lang="en-US" sz="4000" dirty="0" smtClean="0">
                <a:effectLst/>
                <a:latin typeface="Times"/>
                <a:ea typeface="MS Mincho"/>
                <a:cs typeface="Times New Roman"/>
              </a:rPr>
              <a:t>) appropriate for this course level?  You may wish to compare the course materials to IAFS’ standards.</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Does the difficulty or rigor of the reading reflect IAFS’ guidelines?  Readings should be accessible at the 1000-2000 levels, and become increasingly scholarly and rigorous at the 3000-4000 levels.</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Does the amount of reading reflect IAFS’s written standards?  Is there too little or too much reading?</a:t>
            </a:r>
          </a:p>
          <a:p>
            <a:pPr marL="400050" lvl="1" indent="0">
              <a:lnSpc>
                <a:spcPct val="120000"/>
              </a:lnSpc>
              <a:spcBef>
                <a:spcPts val="0"/>
              </a:spcBef>
            </a:pPr>
            <a:endParaRPr lang="en-US" sz="4000" dirty="0" smtClean="0">
              <a:effectLst/>
              <a:latin typeface="Times"/>
              <a:ea typeface="MS Mincho"/>
              <a:cs typeface="Times New Roman"/>
            </a:endParaRPr>
          </a:p>
          <a:p>
            <a:pPr marL="0" marR="0" indent="0">
              <a:lnSpc>
                <a:spcPct val="120000"/>
              </a:lnSpc>
              <a:spcBef>
                <a:spcPts val="0"/>
              </a:spcBef>
            </a:pPr>
            <a:r>
              <a:rPr lang="en-US" sz="4000" b="1" i="1" dirty="0" smtClean="0">
                <a:effectLst/>
                <a:latin typeface="Times"/>
                <a:ea typeface="MS Mincho"/>
                <a:cs typeface="Times New Roman"/>
              </a:rPr>
              <a:t>Classroom Visit</a:t>
            </a:r>
            <a:endParaRPr lang="en-US" sz="4000" dirty="0" smtClean="0">
              <a:effectLst/>
              <a:latin typeface="Times"/>
              <a:ea typeface="MS Mincho"/>
              <a:cs typeface="Times New Roman"/>
            </a:endParaRPr>
          </a:p>
          <a:p>
            <a:pPr marL="971550" lvl="1" indent="-571500">
              <a:lnSpc>
                <a:spcPct val="120000"/>
              </a:lnSpc>
              <a:spcBef>
                <a:spcPts val="0"/>
              </a:spcBef>
              <a:buFont typeface="Wingdings" panose="05000000000000000000" pitchFamily="2" charset="2"/>
              <a:buChar char="§"/>
            </a:pPr>
            <a:r>
              <a:rPr lang="en-US" sz="4000" b="1" i="1" dirty="0" smtClean="0">
                <a:effectLst/>
                <a:latin typeface="Times"/>
                <a:ea typeface="MS Mincho"/>
                <a:cs typeface="Times New Roman"/>
              </a:rPr>
              <a:t>*</a:t>
            </a:r>
            <a:r>
              <a:rPr lang="en-US" sz="4000" dirty="0" smtClean="0">
                <a:effectLst/>
                <a:latin typeface="Times"/>
                <a:ea typeface="MS Mincho"/>
                <a:cs typeface="Times New Roman"/>
              </a:rPr>
              <a:t>Does the faculty member convey information in a clear, understandable way?</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*Does the faculty member appear to have rapport with his or her students? </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*Is the instructor using the appropriate form of teaching (lecture, discussion, small group work, etc.) to help students master material?  </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*If students are asked to do small group work, does the instructor circulate to offer help and answer questions?</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*Are discussions well run?  Do both vocal and quieter students have a chance to participate?</a:t>
            </a:r>
          </a:p>
          <a:p>
            <a:pPr marL="971550" lvl="1" indent="-571500">
              <a:lnSpc>
                <a:spcPct val="120000"/>
              </a:lnSpc>
              <a:spcBef>
                <a:spcPts val="0"/>
              </a:spcBef>
              <a:buFont typeface="Wingdings" panose="05000000000000000000" pitchFamily="2" charset="2"/>
              <a:buChar char="§"/>
            </a:pPr>
            <a:r>
              <a:rPr lang="en-US" sz="4000" dirty="0" smtClean="0">
                <a:effectLst/>
                <a:latin typeface="Times"/>
                <a:ea typeface="MS Mincho"/>
                <a:cs typeface="Times New Roman"/>
              </a:rPr>
              <a:t>*Is the class well-managed so that students are working effectively rather than being distracted?</a:t>
            </a:r>
            <a:r>
              <a:rPr lang="en-US" sz="3900" dirty="0" smtClean="0">
                <a:effectLst/>
                <a:latin typeface="Times"/>
                <a:ea typeface="MS Mincho"/>
                <a:cs typeface="Times New Roman"/>
              </a:rPr>
              <a:t> </a:t>
            </a:r>
          </a:p>
        </p:txBody>
      </p:sp>
    </p:spTree>
    <p:extLst>
      <p:ext uri="{BB962C8B-B14F-4D97-AF65-F5344CB8AC3E}">
        <p14:creationId xmlns:p14="http://schemas.microsoft.com/office/powerpoint/2010/main" xmlns="" val="1610128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b="1" dirty="0"/>
              <a:t>IAFS coursework expectations</a:t>
            </a:r>
            <a:r>
              <a:rPr lang="en-US" dirty="0"/>
              <a:t/>
            </a:r>
            <a:br>
              <a:rPr lang="en-US" dirty="0"/>
            </a:br>
            <a:endParaRPr lang="en-US" dirty="0"/>
          </a:p>
        </p:txBody>
      </p:sp>
      <p:sp>
        <p:nvSpPr>
          <p:cNvPr id="5" name="Content Placeholder 4"/>
          <p:cNvSpPr>
            <a:spLocks noGrp="1"/>
          </p:cNvSpPr>
          <p:nvPr>
            <p:ph idx="1"/>
          </p:nvPr>
        </p:nvSpPr>
        <p:spPr>
          <a:xfrm>
            <a:off x="457200" y="838200"/>
            <a:ext cx="8229600" cy="5638800"/>
          </a:xfrm>
        </p:spPr>
        <p:txBody>
          <a:bodyPr>
            <a:noAutofit/>
          </a:bodyPr>
          <a:lstStyle/>
          <a:p>
            <a:pPr marL="0" indent="0">
              <a:buNone/>
            </a:pPr>
            <a:r>
              <a:rPr lang="en-US" sz="1600" b="1" u="sng" dirty="0"/>
              <a:t>Why set out expectations?</a:t>
            </a:r>
            <a:endParaRPr lang="en-US" sz="1600" dirty="0"/>
          </a:p>
          <a:p>
            <a:r>
              <a:rPr lang="en-US" sz="1600" dirty="0" smtClean="0"/>
              <a:t>Because </a:t>
            </a:r>
            <a:r>
              <a:rPr lang="en-US" sz="1600" dirty="0"/>
              <a:t>IAFS is an interdisciplinary program, we have instructors from a wide variety of backgrounds teaching courses at the same level.   Often, we have multiple instructors teaching the same course number at the same time.   It’s important that we make courses roughly equivalent in difficulty and workload no matter who is teaching them, so that all courses at the same level are of approximately equal rigor.</a:t>
            </a:r>
          </a:p>
          <a:p>
            <a:r>
              <a:rPr lang="en-US" sz="1600" dirty="0" smtClean="0"/>
              <a:t>It’s </a:t>
            </a:r>
            <a:r>
              <a:rPr lang="en-US" sz="1600" dirty="0"/>
              <a:t>also important to lay out expectations so that we can better evaluate and improve teaching.  Evaluation should go beyond merely judging classroom performance to evaluating syllabi, learning goals, and the usefulness of the exercises students are assigned.   We will use these expectations as a benchmark for evaluating course design.   We hope to increase the skills students acquire while in the program in order not only to improve their understanding of world affairs, but to give them transferrable skills such as writing, analysis, argumentation and oral presentation skills</a:t>
            </a:r>
            <a:r>
              <a:rPr lang="en-US" sz="1600" dirty="0" smtClean="0"/>
              <a:t>.</a:t>
            </a:r>
            <a:r>
              <a:rPr lang="en-US" sz="1600" b="1" dirty="0"/>
              <a:t> </a:t>
            </a:r>
            <a:endParaRPr lang="en-US" sz="1600" dirty="0"/>
          </a:p>
          <a:p>
            <a:pPr marL="0" indent="0">
              <a:buNone/>
            </a:pPr>
            <a:r>
              <a:rPr lang="en-US" sz="1600" b="1" u="sng" dirty="0" smtClean="0"/>
              <a:t>Lower </a:t>
            </a:r>
            <a:r>
              <a:rPr lang="en-US" sz="1600" b="1" u="sng" dirty="0"/>
              <a:t>Division Coursework</a:t>
            </a:r>
            <a:endParaRPr lang="en-US" sz="1600" dirty="0"/>
          </a:p>
          <a:p>
            <a:r>
              <a:rPr lang="en-US" sz="1600" dirty="0"/>
              <a:t>Lower division courses should offer students an accessible and thoughtful introduction to the key issues of interest to those working in the global realm today, whether it be an engaged sampling of the most important topics, as in the IAFS 1000, or an in-depth look at a particular subject. Students should come away from these courses with a better understanding of what, exactly, the International Affairs major consists and how it differs from other disciplines, what resources and materials are used by those working in careers related to international affairs, and how to think broadly about global challenges. They should also be honing their abilities to identify and create academic arguments. </a:t>
            </a:r>
          </a:p>
          <a:p>
            <a:pPr marL="0" indent="0">
              <a:buNone/>
            </a:pPr>
            <a:r>
              <a:rPr lang="en-US" sz="1600" b="1" dirty="0"/>
              <a:t> </a:t>
            </a:r>
            <a:endParaRPr lang="en-US" sz="1600" dirty="0"/>
          </a:p>
        </p:txBody>
      </p:sp>
    </p:spTree>
    <p:extLst>
      <p:ext uri="{BB962C8B-B14F-4D97-AF65-F5344CB8AC3E}">
        <p14:creationId xmlns:p14="http://schemas.microsoft.com/office/powerpoint/2010/main" xmlns="" val="934466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b="1" dirty="0"/>
              <a:t>IAFS coursework expectations</a:t>
            </a:r>
            <a:r>
              <a:rPr lang="en-US" dirty="0"/>
              <a:t/>
            </a:r>
            <a:br>
              <a:rPr lang="en-US" dirty="0"/>
            </a:br>
            <a:endParaRPr lang="en-US" dirty="0"/>
          </a:p>
        </p:txBody>
      </p:sp>
      <p:sp>
        <p:nvSpPr>
          <p:cNvPr id="5" name="Content Placeholder 4"/>
          <p:cNvSpPr>
            <a:spLocks noGrp="1"/>
          </p:cNvSpPr>
          <p:nvPr>
            <p:ph idx="1"/>
          </p:nvPr>
        </p:nvSpPr>
        <p:spPr>
          <a:xfrm>
            <a:off x="457200" y="838200"/>
            <a:ext cx="8229600" cy="5287963"/>
          </a:xfrm>
        </p:spPr>
        <p:txBody>
          <a:bodyPr>
            <a:normAutofit fontScale="47500" lnSpcReduction="20000"/>
          </a:bodyPr>
          <a:lstStyle/>
          <a:p>
            <a:pPr marL="0" indent="0">
              <a:buNone/>
            </a:pPr>
            <a:r>
              <a:rPr lang="en-US" sz="5100" b="1" dirty="0" smtClean="0"/>
              <a:t>Level 1000</a:t>
            </a:r>
            <a:r>
              <a:rPr lang="en-US" sz="5100" dirty="0" smtClean="0"/>
              <a:t> </a:t>
            </a:r>
          </a:p>
          <a:p>
            <a:r>
              <a:rPr lang="en-US" dirty="0" smtClean="0"/>
              <a:t>All </a:t>
            </a:r>
            <a:r>
              <a:rPr lang="en-US" dirty="0"/>
              <a:t>majors are required to take IAFS 1000: Introduction to International Affairs, but many non-majors take it as well.</a:t>
            </a:r>
          </a:p>
          <a:p>
            <a:pPr marL="0" indent="0">
              <a:buNone/>
            </a:pPr>
            <a:r>
              <a:rPr lang="en-US" dirty="0"/>
              <a:t> </a:t>
            </a:r>
          </a:p>
          <a:p>
            <a:r>
              <a:rPr lang="en-US" u="sng" dirty="0"/>
              <a:t>Aims:</a:t>
            </a:r>
            <a:r>
              <a:rPr lang="en-US" dirty="0"/>
              <a:t>  introduce lower-division students to the key issues and perspectives of interest to those working in the geopolitical realm today. Ideally, students should leave this course both with a deeper appreciation for what’s going on in the world today and with a new understanding of the wide variety of ways to understand and interpret information used by the international affairs community.  Instructors should offer lectures and discussions that address important topics but also address whether and how different publications, scholars, journalists, and activists approach those problems – and why that matters.</a:t>
            </a:r>
          </a:p>
          <a:p>
            <a:endParaRPr lang="en-US" dirty="0"/>
          </a:p>
          <a:p>
            <a:r>
              <a:rPr lang="en-US" u="sng" dirty="0"/>
              <a:t>Sources:</a:t>
            </a:r>
            <a:r>
              <a:rPr lang="en-US" dirty="0"/>
              <a:t> Reading assignments should be accessible but also thought-provoking: recent speeches or commentary from leading geopolitical figures; analytical articles from major international newspapers, magazines, and journals used by the international affairs community; and longer works (memoirs, literature) that students new to the college experience will find engaging – and that challenge their established world views.  The average reading load should be 75 pages per week.</a:t>
            </a:r>
          </a:p>
          <a:p>
            <a:pPr marL="0" indent="0">
              <a:buNone/>
            </a:pPr>
            <a:r>
              <a:rPr lang="en-US" dirty="0"/>
              <a:t> </a:t>
            </a:r>
          </a:p>
          <a:p>
            <a:r>
              <a:rPr lang="en-US" u="sng" dirty="0"/>
              <a:t>Assessment:</a:t>
            </a:r>
            <a:r>
              <a:rPr lang="en-US" dirty="0"/>
              <a:t> Academic achievement in this course should be measured with a midterm, a final examination, oral participation, a short presentation (e.g., of a current event) and 3-6 writing exercises </a:t>
            </a:r>
            <a:r>
              <a:rPr lang="en-US" dirty="0" err="1"/>
              <a:t>totalling</a:t>
            </a:r>
            <a:r>
              <a:rPr lang="en-US" dirty="0"/>
              <a:t> 15 pages. Students should be asked to identify arguments in texts assigned, and then develop and sustain arguments of their own</a:t>
            </a:r>
            <a:r>
              <a:rPr lang="en-US" dirty="0" smtClean="0"/>
              <a:t>.</a:t>
            </a:r>
            <a:endParaRPr lang="en-US" dirty="0"/>
          </a:p>
        </p:txBody>
      </p:sp>
    </p:spTree>
    <p:extLst>
      <p:ext uri="{BB962C8B-B14F-4D97-AF65-F5344CB8AC3E}">
        <p14:creationId xmlns:p14="http://schemas.microsoft.com/office/powerpoint/2010/main" xmlns="" val="2764326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b="1" dirty="0"/>
              <a:t>IAFS coursework expectations</a:t>
            </a:r>
            <a:r>
              <a:rPr lang="en-US" dirty="0"/>
              <a:t/>
            </a:r>
            <a:br>
              <a:rPr lang="en-US" dirty="0"/>
            </a:br>
            <a:endParaRPr lang="en-US" dirty="0"/>
          </a:p>
        </p:txBody>
      </p:sp>
      <p:sp>
        <p:nvSpPr>
          <p:cNvPr id="5" name="Content Placeholder 4"/>
          <p:cNvSpPr>
            <a:spLocks noGrp="1"/>
          </p:cNvSpPr>
          <p:nvPr>
            <p:ph idx="1"/>
          </p:nvPr>
        </p:nvSpPr>
        <p:spPr>
          <a:xfrm>
            <a:off x="457200" y="838200"/>
            <a:ext cx="8229600" cy="5791200"/>
          </a:xfrm>
        </p:spPr>
        <p:txBody>
          <a:bodyPr>
            <a:normAutofit fontScale="47500" lnSpcReduction="20000"/>
          </a:bodyPr>
          <a:lstStyle/>
          <a:p>
            <a:pPr marL="0" indent="0">
              <a:buNone/>
            </a:pPr>
            <a:r>
              <a:rPr lang="en-US" sz="6200" b="1" dirty="0" smtClean="0"/>
              <a:t>Level </a:t>
            </a:r>
            <a:r>
              <a:rPr lang="en-US" sz="6200" b="1" dirty="0"/>
              <a:t>2000</a:t>
            </a:r>
            <a:r>
              <a:rPr lang="en-US" sz="6200" dirty="0"/>
              <a:t> </a:t>
            </a:r>
          </a:p>
          <a:p>
            <a:r>
              <a:rPr lang="en-US" sz="3400" dirty="0"/>
              <a:t>The 2000 level courses have not yet been offered, but proposals have been submitted. These courses are suitable for both majors and non-majors</a:t>
            </a:r>
            <a:r>
              <a:rPr lang="en-US" sz="3400" dirty="0" smtClean="0"/>
              <a:t>.</a:t>
            </a:r>
          </a:p>
          <a:p>
            <a:pPr marL="0" indent="0">
              <a:buNone/>
            </a:pPr>
            <a:endParaRPr lang="en-US" sz="3600" b="1" u="sng" dirty="0" smtClean="0"/>
          </a:p>
          <a:p>
            <a:pPr marL="0" indent="0">
              <a:buNone/>
            </a:pPr>
            <a:r>
              <a:rPr lang="en-US" sz="3600" b="1" u="sng" dirty="0" smtClean="0"/>
              <a:t>Upper </a:t>
            </a:r>
            <a:r>
              <a:rPr lang="en-US" sz="3600" b="1" u="sng" dirty="0" smtClean="0"/>
              <a:t>Division Coursework</a:t>
            </a:r>
            <a:endParaRPr lang="en-US" sz="3600" dirty="0" smtClean="0"/>
          </a:p>
          <a:p>
            <a:r>
              <a:rPr lang="en-US" sz="3600" dirty="0" smtClean="0"/>
              <a:t>Sources shift from an emphasis on “real world” sources (such as memoirs, interviews, news articles, and the like) and secondary literature to academic journals, monographs, theoretical constructs, and raw data. “Real world” experience now also becomes experiential as students take part in global seminars designed to fit into the 3000-level course requirements. Because upper-division IAFS courses are created specifically for IAFS majors, they should pay particular attention to the academic, institutional, and global media sources with which these students will be expected to be well acquainted when they begin their post-CU careers.  Discussion of theoretical approaches to research and writing and emphasis on the ongoing debates within the global international affairs community is expected at the 3000 and 4000 level.  Now well versed in identifying and creating academic arguments, students should be expected to create and sustain arguments based on evidence drawn from texts assigned. Writing assignments, therefore, should be longer and more substantial.</a:t>
            </a:r>
          </a:p>
          <a:p>
            <a:pPr>
              <a:buNone/>
            </a:pPr>
            <a:r>
              <a:rPr lang="en-US" sz="3600" dirty="0" smtClean="0"/>
              <a:t> </a:t>
            </a:r>
          </a:p>
          <a:p>
            <a:endParaRPr lang="en-US" sz="3400" dirty="0"/>
          </a:p>
          <a:p>
            <a:pPr marL="0" indent="0">
              <a:buNone/>
            </a:pPr>
            <a:r>
              <a:rPr lang="en-US" sz="3400" dirty="0"/>
              <a:t> </a:t>
            </a:r>
          </a:p>
        </p:txBody>
      </p:sp>
    </p:spTree>
    <p:extLst>
      <p:ext uri="{BB962C8B-B14F-4D97-AF65-F5344CB8AC3E}">
        <p14:creationId xmlns:p14="http://schemas.microsoft.com/office/powerpoint/2010/main" xmlns="" val="3048539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b="1" dirty="0"/>
              <a:t>IAFS coursework expectations</a:t>
            </a:r>
            <a:r>
              <a:rPr lang="en-US" dirty="0"/>
              <a:t/>
            </a:r>
            <a:br>
              <a:rPr lang="en-US" dirty="0"/>
            </a:br>
            <a:endParaRPr lang="en-US" dirty="0"/>
          </a:p>
        </p:txBody>
      </p:sp>
      <p:sp>
        <p:nvSpPr>
          <p:cNvPr id="5" name="Content Placeholder 4"/>
          <p:cNvSpPr>
            <a:spLocks noGrp="1"/>
          </p:cNvSpPr>
          <p:nvPr>
            <p:ph idx="1"/>
          </p:nvPr>
        </p:nvSpPr>
        <p:spPr>
          <a:xfrm>
            <a:off x="457200" y="685800"/>
            <a:ext cx="8229600" cy="5943600"/>
          </a:xfrm>
        </p:spPr>
        <p:txBody>
          <a:bodyPr>
            <a:normAutofit fontScale="47500" lnSpcReduction="20000"/>
          </a:bodyPr>
          <a:lstStyle/>
          <a:p>
            <a:pPr marL="0" indent="0">
              <a:buNone/>
            </a:pPr>
            <a:r>
              <a:rPr lang="en-US" sz="5000" b="1" dirty="0" smtClean="0"/>
              <a:t>Level </a:t>
            </a:r>
            <a:r>
              <a:rPr lang="en-US" sz="5000" b="1" dirty="0"/>
              <a:t>3000</a:t>
            </a:r>
            <a:r>
              <a:rPr lang="en-US" sz="5000" dirty="0"/>
              <a:t> </a:t>
            </a:r>
          </a:p>
          <a:p>
            <a:r>
              <a:rPr lang="en-US" dirty="0"/>
              <a:t>The “special topics” courses offer IAFS majors the opportunity to delve into a narrow topic of study. Enrollment is restricted to upperclassmen. Although IAFS majors receive preference in registering for these courses, upperclassmen from related majors do undertake this coursework.</a:t>
            </a:r>
          </a:p>
          <a:p>
            <a:pPr marL="0" indent="0">
              <a:buNone/>
            </a:pPr>
            <a:r>
              <a:rPr lang="en-US" dirty="0"/>
              <a:t> </a:t>
            </a:r>
          </a:p>
          <a:p>
            <a:r>
              <a:rPr lang="en-US" u="sng" dirty="0"/>
              <a:t>Aims:</a:t>
            </a:r>
            <a:r>
              <a:rPr lang="en-US" dirty="0"/>
              <a:t> 3000 level courses focus on a single topic, region or theme.  Students who successfully complete 3000 level courses should be able to analyze and compare academic arguments about the topic under consideration. They should be able to use the sources assigned by the instructor effectively, and discover both scholarly and journalistic sources on their own.  By the end of the course, they should also have developed their own ideas, perspectives, and arguments about the topic under consideration and demonstrated their ability to create and sustain those arguments in both oral and written work.</a:t>
            </a:r>
          </a:p>
          <a:p>
            <a:pPr marL="0" indent="0">
              <a:buNone/>
            </a:pPr>
            <a:r>
              <a:rPr lang="en-US" dirty="0"/>
              <a:t> </a:t>
            </a:r>
          </a:p>
          <a:p>
            <a:r>
              <a:rPr lang="en-US" u="sng" dirty="0"/>
              <a:t>Sources:</a:t>
            </a:r>
            <a:r>
              <a:rPr lang="en-US" dirty="0"/>
              <a:t> Sources assigned at the 3000 level are primarily academic in nature.  Instructors should make regular use of literature aimed at the IAFS community and assign readings from multiple disciplines.  Theory may be introduced at this level.   The average reading load should be 150 pages per week.</a:t>
            </a:r>
          </a:p>
          <a:p>
            <a:pPr marL="0" indent="0">
              <a:buNone/>
            </a:pPr>
            <a:r>
              <a:rPr lang="en-US" dirty="0"/>
              <a:t> </a:t>
            </a:r>
          </a:p>
          <a:p>
            <a:r>
              <a:rPr lang="en-US" u="sng" dirty="0"/>
              <a:t>Assessment:</a:t>
            </a:r>
            <a:r>
              <a:rPr lang="en-US" dirty="0"/>
              <a:t>  Academic performance will be determined via at least one midterm examination, at least two  substantial writing assignments (at least 10 pages) and a presentation of 10-12 minutes.  A midterm and a final should also be used as assessments.  The 10 page writing assignments should illustrates the student’s ability to create and sustain original argumentation based on a variety of sources. </a:t>
            </a:r>
          </a:p>
          <a:p>
            <a:pPr marL="0" indent="0">
              <a:buNone/>
            </a:pPr>
            <a:r>
              <a:rPr lang="en-US" dirty="0"/>
              <a:t> </a:t>
            </a:r>
            <a:r>
              <a:rPr lang="en-US" b="1" dirty="0"/>
              <a:t> </a:t>
            </a:r>
            <a:endParaRPr lang="en-US" dirty="0"/>
          </a:p>
        </p:txBody>
      </p:sp>
    </p:spTree>
    <p:extLst>
      <p:ext uri="{BB962C8B-B14F-4D97-AF65-F5344CB8AC3E}">
        <p14:creationId xmlns:p14="http://schemas.microsoft.com/office/powerpoint/2010/main" xmlns="" val="375540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b="1" dirty="0"/>
              <a:t>IAFS coursework expectations</a:t>
            </a:r>
            <a:r>
              <a:rPr lang="en-US" dirty="0"/>
              <a:t/>
            </a:r>
            <a:br>
              <a:rPr lang="en-US" dirty="0"/>
            </a:br>
            <a:endParaRPr lang="en-US" dirty="0"/>
          </a:p>
        </p:txBody>
      </p:sp>
      <p:sp>
        <p:nvSpPr>
          <p:cNvPr id="5" name="Content Placeholder 4"/>
          <p:cNvSpPr>
            <a:spLocks noGrp="1"/>
          </p:cNvSpPr>
          <p:nvPr>
            <p:ph idx="1"/>
          </p:nvPr>
        </p:nvSpPr>
        <p:spPr>
          <a:xfrm>
            <a:off x="457200" y="838200"/>
            <a:ext cx="8229600" cy="5715000"/>
          </a:xfrm>
        </p:spPr>
        <p:txBody>
          <a:bodyPr>
            <a:normAutofit fontScale="47500" lnSpcReduction="20000"/>
          </a:bodyPr>
          <a:lstStyle/>
          <a:p>
            <a:pPr marL="0" indent="0">
              <a:buNone/>
            </a:pPr>
            <a:r>
              <a:rPr lang="en-US" b="1" dirty="0"/>
              <a:t> </a:t>
            </a:r>
            <a:endParaRPr lang="en-US" dirty="0"/>
          </a:p>
          <a:p>
            <a:pPr marL="0" indent="0">
              <a:buNone/>
            </a:pPr>
            <a:r>
              <a:rPr lang="en-US" sz="4200" b="1" dirty="0"/>
              <a:t>Level 4000</a:t>
            </a:r>
            <a:r>
              <a:rPr lang="en-US" sz="4200" dirty="0"/>
              <a:t> --  IAFS 4500</a:t>
            </a:r>
          </a:p>
          <a:p>
            <a:r>
              <a:rPr lang="en-US" dirty="0"/>
              <a:t> </a:t>
            </a:r>
          </a:p>
          <a:p>
            <a:r>
              <a:rPr lang="en-US" dirty="0"/>
              <a:t>All IAFS majors must complete 4500 or the 4800 series in order to graduate. The course is restricted to IAFS majors. Seniors have preference in registration. Although it is not required at this time, 4000-level students should have completed IAFS 1000 and other IAFS coursework before enrolling in this course.  The expectations below are for IAFS 4500.  (IAFS 4800, the senior thesis, has different requirements).</a:t>
            </a:r>
          </a:p>
          <a:p>
            <a:r>
              <a:rPr lang="en-US" dirty="0"/>
              <a:t> </a:t>
            </a:r>
          </a:p>
          <a:p>
            <a:r>
              <a:rPr lang="en-US" u="sng" dirty="0"/>
              <a:t>Aims:</a:t>
            </a:r>
            <a:r>
              <a:rPr lang="en-US" dirty="0"/>
              <a:t> The major project of IAFS 4500 is a research paper. Instructors should usher students through the method and mechanics of writing an international affairs research paper in addition to leading detailed, analytical discussion about the topic at hand. In short, the course materials and work produced should illustrate in multiple ways the truly </a:t>
            </a:r>
            <a:r>
              <a:rPr lang="en-US" i="1" dirty="0"/>
              <a:t>interdisciplinary </a:t>
            </a:r>
            <a:r>
              <a:rPr lang="en-US" dirty="0"/>
              <a:t>nature of the program.</a:t>
            </a:r>
          </a:p>
          <a:p>
            <a:r>
              <a:rPr lang="en-US" dirty="0"/>
              <a:t> </a:t>
            </a:r>
          </a:p>
          <a:p>
            <a:r>
              <a:rPr lang="en-US" u="sng" dirty="0"/>
              <a:t>Sources:</a:t>
            </a:r>
            <a:r>
              <a:rPr lang="en-US" dirty="0"/>
              <a:t>  Students should be introduced to varied perspectives from multiple disciplines. Instructors also ought to assign some theoretical and/or methodological sources for discussion.  Sources should be almost exclusively scholarly, with policy documents and journalistic sources added when needed.</a:t>
            </a:r>
          </a:p>
          <a:p>
            <a:r>
              <a:rPr lang="en-US" dirty="0"/>
              <a:t> </a:t>
            </a:r>
          </a:p>
          <a:p>
            <a:r>
              <a:rPr lang="en-US" u="sng" dirty="0"/>
              <a:t>Assessment:</a:t>
            </a:r>
            <a:r>
              <a:rPr lang="en-US" dirty="0"/>
              <a:t> Students will be evaluated on a substantial (15+ pages or more for the 4500) research paper, other writing exercises, at least one exam, and oral presentation and participation.   A successful 4000 level project will integrate ideas and arguments from multiple disciplines. It will offer clear argumentation and original ideas. It will successfully relate the specific topic chosen to the larger question of, “How does this relate to the world of international affairs?”  The course should also include essay-based midterm and/or final, and a presentation of the student’s research paper. </a:t>
            </a:r>
          </a:p>
          <a:p>
            <a:endParaRPr lang="en-US" dirty="0"/>
          </a:p>
        </p:txBody>
      </p:sp>
    </p:spTree>
    <p:extLst>
      <p:ext uri="{BB962C8B-B14F-4D97-AF65-F5344CB8AC3E}">
        <p14:creationId xmlns:p14="http://schemas.microsoft.com/office/powerpoint/2010/main" xmlns="" val="932202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833591385"/>
              </p:ext>
            </p:extLst>
          </p:nvPr>
        </p:nvGraphicFramePr>
        <p:xfrm>
          <a:off x="76199" y="152401"/>
          <a:ext cx="9148483" cy="7136422"/>
        </p:xfrm>
        <a:graphic>
          <a:graphicData uri="http://schemas.openxmlformats.org/drawingml/2006/table">
            <a:tbl>
              <a:tblPr>
                <a:tableStyleId>{5C22544A-7EE6-4342-B048-85BDC9FD1C3A}</a:tableStyleId>
              </a:tblPr>
              <a:tblGrid>
                <a:gridCol w="690284"/>
                <a:gridCol w="1371599"/>
                <a:gridCol w="1143000"/>
                <a:gridCol w="1219200"/>
                <a:gridCol w="1143000"/>
                <a:gridCol w="1145381"/>
                <a:gridCol w="1257300"/>
                <a:gridCol w="1178719"/>
              </a:tblGrid>
              <a:tr h="570060">
                <a:tc>
                  <a:txBody>
                    <a:bodyPr/>
                    <a:lstStyle/>
                    <a:p>
                      <a:pPr algn="ctr" fontAlgn="ctr"/>
                      <a:r>
                        <a:rPr lang="en-US" sz="1000" u="sng" strike="noStrike" dirty="0">
                          <a:effectLst/>
                        </a:rPr>
                        <a:t>Course</a:t>
                      </a:r>
                      <a:endParaRPr lang="en-US" sz="1000" b="1" i="0" u="sng" strike="noStrike" dirty="0">
                        <a:solidFill>
                          <a:srgbClr val="000000"/>
                        </a:solidFill>
                        <a:effectLst/>
                        <a:latin typeface="Times New Roman"/>
                      </a:endParaRPr>
                    </a:p>
                  </a:txBody>
                  <a:tcPr marL="2242" marR="2242" marT="2242" marB="0" anchor="ctr"/>
                </a:tc>
                <a:tc>
                  <a:txBody>
                    <a:bodyPr/>
                    <a:lstStyle/>
                    <a:p>
                      <a:pPr algn="ctr" fontAlgn="ctr"/>
                      <a:r>
                        <a:rPr lang="en-US" sz="1000" u="sng" strike="noStrike" dirty="0">
                          <a:effectLst/>
                        </a:rPr>
                        <a:t>Skills</a:t>
                      </a:r>
                      <a:endParaRPr lang="en-US" sz="1000" b="1" i="0" u="sng" strike="noStrike" dirty="0">
                        <a:solidFill>
                          <a:srgbClr val="000000"/>
                        </a:solidFill>
                        <a:effectLst/>
                        <a:latin typeface="Times New Roman"/>
                      </a:endParaRPr>
                    </a:p>
                  </a:txBody>
                  <a:tcPr marL="2242" marR="2242" marT="2242" marB="0" anchor="ctr"/>
                </a:tc>
                <a:tc>
                  <a:txBody>
                    <a:bodyPr/>
                    <a:lstStyle/>
                    <a:p>
                      <a:pPr algn="ctr" fontAlgn="ctr"/>
                      <a:r>
                        <a:rPr lang="en-US" sz="1000" u="sng" strike="noStrike" dirty="0">
                          <a:effectLst/>
                        </a:rPr>
                        <a:t>Source material</a:t>
                      </a:r>
                      <a:endParaRPr lang="en-US" sz="1000" b="1" i="0" u="sng" strike="noStrike" dirty="0">
                        <a:solidFill>
                          <a:srgbClr val="000000"/>
                        </a:solidFill>
                        <a:effectLst/>
                        <a:latin typeface="Times New Roman"/>
                      </a:endParaRPr>
                    </a:p>
                  </a:txBody>
                  <a:tcPr marL="2242" marR="2242" marT="2242" marB="0" anchor="ctr"/>
                </a:tc>
                <a:tc>
                  <a:txBody>
                    <a:bodyPr/>
                    <a:lstStyle/>
                    <a:p>
                      <a:pPr algn="ctr" fontAlgn="ctr"/>
                      <a:r>
                        <a:rPr lang="en-US" sz="1000" u="sng" strike="noStrike">
                          <a:effectLst/>
                        </a:rPr>
                        <a:t>average pp.  of reading/week</a:t>
                      </a:r>
                      <a:endParaRPr lang="en-US" sz="1000" b="1" i="0" u="sng" strike="noStrike">
                        <a:solidFill>
                          <a:srgbClr val="000000"/>
                        </a:solidFill>
                        <a:effectLst/>
                        <a:latin typeface="Times New Roman"/>
                      </a:endParaRPr>
                    </a:p>
                  </a:txBody>
                  <a:tcPr marL="2242" marR="2242" marT="2242" marB="0" anchor="ctr"/>
                </a:tc>
                <a:tc>
                  <a:txBody>
                    <a:bodyPr/>
                    <a:lstStyle/>
                    <a:p>
                      <a:pPr algn="ctr" fontAlgn="ctr"/>
                      <a:r>
                        <a:rPr lang="en-US" sz="1000" u="sng" strike="noStrike">
                          <a:effectLst/>
                        </a:rPr>
                        <a:t>Assessment 1 (writing)</a:t>
                      </a:r>
                      <a:endParaRPr lang="en-US" sz="1000" b="1" i="0" u="sng" strike="noStrike">
                        <a:solidFill>
                          <a:srgbClr val="000000"/>
                        </a:solidFill>
                        <a:effectLst/>
                        <a:latin typeface="Times New Roman"/>
                      </a:endParaRPr>
                    </a:p>
                  </a:txBody>
                  <a:tcPr marL="2242" marR="2242" marT="2242" marB="0" anchor="ctr"/>
                </a:tc>
                <a:tc>
                  <a:txBody>
                    <a:bodyPr/>
                    <a:lstStyle/>
                    <a:p>
                      <a:pPr algn="ctr" fontAlgn="ctr"/>
                      <a:r>
                        <a:rPr lang="en-US" sz="1000" u="sng" strike="noStrike">
                          <a:effectLst/>
                        </a:rPr>
                        <a:t>Assessment 2 (objective test)</a:t>
                      </a:r>
                      <a:endParaRPr lang="en-US" sz="1000" b="1" i="0" u="sng" strike="noStrike">
                        <a:solidFill>
                          <a:srgbClr val="000000"/>
                        </a:solidFill>
                        <a:effectLst/>
                        <a:latin typeface="Times New Roman"/>
                      </a:endParaRPr>
                    </a:p>
                  </a:txBody>
                  <a:tcPr marL="2242" marR="2242" marT="2242" marB="0" anchor="ctr"/>
                </a:tc>
                <a:tc>
                  <a:txBody>
                    <a:bodyPr/>
                    <a:lstStyle/>
                    <a:p>
                      <a:pPr algn="ctr" fontAlgn="ctr"/>
                      <a:r>
                        <a:rPr lang="en-US" sz="1000" u="sng" strike="noStrike">
                          <a:effectLst/>
                        </a:rPr>
                        <a:t>Assessment 3 (attendance) </a:t>
                      </a:r>
                      <a:endParaRPr lang="en-US" sz="1000" b="1" i="0" u="sng" strike="noStrike">
                        <a:solidFill>
                          <a:srgbClr val="000000"/>
                        </a:solidFill>
                        <a:effectLst/>
                        <a:latin typeface="Times New Roman"/>
                      </a:endParaRPr>
                    </a:p>
                  </a:txBody>
                  <a:tcPr marL="2242" marR="2242" marT="2242" marB="0" anchor="ctr"/>
                </a:tc>
                <a:tc>
                  <a:txBody>
                    <a:bodyPr/>
                    <a:lstStyle/>
                    <a:p>
                      <a:pPr algn="ctr" fontAlgn="ctr"/>
                      <a:r>
                        <a:rPr lang="en-US" sz="1000" u="sng" strike="noStrike">
                          <a:effectLst/>
                        </a:rPr>
                        <a:t>Assessment 4 (recitation /presentation) </a:t>
                      </a:r>
                      <a:endParaRPr lang="en-US" sz="1000" b="1" i="0" u="sng" strike="noStrike">
                        <a:solidFill>
                          <a:srgbClr val="000000"/>
                        </a:solidFill>
                        <a:effectLst/>
                        <a:latin typeface="Times New Roman"/>
                      </a:endParaRPr>
                    </a:p>
                  </a:txBody>
                  <a:tcPr marL="2242" marR="2242" marT="2242" marB="0" anchor="ctr"/>
                </a:tc>
              </a:tr>
              <a:tr h="787509">
                <a:tc rowSpan="4">
                  <a:txBody>
                    <a:bodyPr/>
                    <a:lstStyle/>
                    <a:p>
                      <a:pPr algn="l" fontAlgn="ctr"/>
                      <a:r>
                        <a:rPr lang="en-US" sz="1000" u="none" strike="noStrike" dirty="0" smtClean="0">
                          <a:effectLst/>
                        </a:rPr>
                        <a:t>     IAFS </a:t>
                      </a:r>
                      <a:r>
                        <a:rPr lang="en-US" sz="1000" u="none" strike="noStrike" dirty="0">
                          <a:effectLst/>
                        </a:rPr>
                        <a:t>1000</a:t>
                      </a:r>
                      <a:endParaRPr lang="en-US" sz="1000" b="1"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a:effectLst/>
                        </a:rPr>
                        <a:t>Acquire general descriptive knowledge base, factual and conceptual (important theories, models)</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Textbooks</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75</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a:effectLst/>
                        </a:rPr>
                        <a:t>15 pages of writing divided into 3-6 papers</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Midterm exam; factual and conceptual -- objective answer and essay</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No.</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Recitation minimum 10% of course grade; attendance required</a:t>
                      </a:r>
                      <a:endParaRPr lang="en-US" sz="1000" b="0" i="0" u="none" strike="noStrike">
                        <a:solidFill>
                          <a:srgbClr val="000000"/>
                        </a:solidFill>
                        <a:effectLst/>
                        <a:latin typeface="Times New Roman"/>
                      </a:endParaRPr>
                    </a:p>
                  </a:txBody>
                  <a:tcPr marL="2242" marR="2242" marT="2242" marB="0" anchor="ctr"/>
                </a:tc>
              </a:tr>
              <a:tr h="944548">
                <a:tc vMerge="1">
                  <a:txBody>
                    <a:bodyPr/>
                    <a:lstStyle/>
                    <a:p>
                      <a:endParaRPr lang="en-US"/>
                    </a:p>
                  </a:txBody>
                  <a:tcPr/>
                </a:tc>
                <a:tc>
                  <a:txBody>
                    <a:bodyPr/>
                    <a:lstStyle/>
                    <a:p>
                      <a:pPr algn="l" fontAlgn="ctr"/>
                      <a:r>
                        <a:rPr lang="en-US" sz="1000" u="none" strike="noStrike">
                          <a:effectLst/>
                        </a:rPr>
                        <a:t>Demonstrate ability to take a clear position</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Journalistic Sources</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Reading should be from multiple disciplines, regardless of instructor's home discipline</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Final Exam; combination objective answer and essay</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Recitation should include at least one presentation, e.g., short analysis and commentary on current events</a:t>
                      </a:r>
                      <a:endParaRPr lang="en-US" sz="1000" b="0" i="0" u="none" strike="noStrike">
                        <a:solidFill>
                          <a:srgbClr val="000000"/>
                        </a:solidFill>
                        <a:effectLst/>
                        <a:latin typeface="Times New Roman"/>
                      </a:endParaRPr>
                    </a:p>
                  </a:txBody>
                  <a:tcPr marL="2242" marR="2242" marT="2242" marB="0" anchor="ctr"/>
                </a:tc>
              </a:tr>
              <a:tr h="1101588">
                <a:tc vMerge="1">
                  <a:txBody>
                    <a:bodyPr/>
                    <a:lstStyle/>
                    <a:p>
                      <a:endParaRPr lang="en-US"/>
                    </a:p>
                  </a:txBody>
                  <a:tcPr/>
                </a:tc>
                <a:tc>
                  <a:txBody>
                    <a:bodyPr/>
                    <a:lstStyle/>
                    <a:p>
                      <a:pPr algn="l" fontAlgn="ctr"/>
                      <a:r>
                        <a:rPr lang="en-US" sz="1000" u="none" strike="noStrike">
                          <a:effectLst/>
                        </a:rPr>
                        <a:t>Begin to demonstrate logical argumentation -- begin to be able to structure argument cogently; begin to employ factual evidence in service of argument</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Memoirs, literature</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 </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r>
              <a:tr h="1572707">
                <a:tc vMerge="1">
                  <a:txBody>
                    <a:bodyPr/>
                    <a:lstStyle/>
                    <a:p>
                      <a:endParaRPr lang="en-US"/>
                    </a:p>
                  </a:txBody>
                  <a:tcPr/>
                </a:tc>
                <a:tc>
                  <a:txBody>
                    <a:bodyPr/>
                    <a:lstStyle/>
                    <a:p>
                      <a:pPr algn="l" fontAlgn="ctr"/>
                      <a:r>
                        <a:rPr lang="en-US" sz="1000" u="none" strike="noStrike">
                          <a:effectLst/>
                        </a:rPr>
                        <a:t>Begin to demonstrate ability to arbitrate between/among competing hypotheses -- based on logical reasoning, available evidence (i.e., explain why one's position is more substantiated than is another)</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Journals for policy community (eg. Foreign Affairs)</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 </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 </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r>
              <a:tr h="159350">
                <a:tc>
                  <a:txBody>
                    <a:bodyPr/>
                    <a:lstStyle/>
                    <a:p>
                      <a:pPr algn="l" fontAlgn="ctr"/>
                      <a:r>
                        <a:rPr lang="en-US" sz="1000" u="none" strike="noStrike">
                          <a:effectLst/>
                        </a:rPr>
                        <a:t> </a:t>
                      </a:r>
                      <a:endParaRPr lang="en-US" sz="1000" b="1"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a:effectLst/>
                        </a:rPr>
                        <a:t> </a:t>
                      </a:r>
                      <a:endParaRPr lang="en-US" sz="1000" b="0" i="0" u="none" strike="noStrike">
                        <a:solidFill>
                          <a:srgbClr val="000000"/>
                        </a:solidFill>
                        <a:effectLst/>
                        <a:latin typeface="Times New Roman"/>
                      </a:endParaRPr>
                    </a:p>
                  </a:txBody>
                  <a:tcPr marL="2242" marR="2242" marT="2242" marB="0" anchor="ctr"/>
                </a:tc>
              </a:tr>
              <a:tr h="787509">
                <a:tc rowSpan="3">
                  <a:txBody>
                    <a:bodyPr/>
                    <a:lstStyle/>
                    <a:p>
                      <a:pPr algn="l" fontAlgn="ctr"/>
                      <a:endParaRPr lang="en-US" sz="1000" b="1" i="0" u="none" strike="noStrike" dirty="0">
                        <a:solidFill>
                          <a:srgbClr val="000000"/>
                        </a:solidFill>
                        <a:effectLst/>
                        <a:latin typeface="Times New Roman"/>
                      </a:endParaRPr>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r>
              <a:tr h="847339">
                <a:tc vMerge="1">
                  <a:txBody>
                    <a:bodyPr/>
                    <a:lstStyle/>
                    <a:p>
                      <a:endParaRPr lang="en-US"/>
                    </a:p>
                  </a:txBody>
                  <a:tcP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dirty="0"/>
                    </a:p>
                  </a:txBody>
                  <a:tcPr marL="2242" marR="2242" marT="2242" marB="0" anchor="ctr"/>
                </a:tc>
              </a:tr>
              <a:tr h="284982">
                <a:tc vMerge="1">
                  <a:txBody>
                    <a:bodyPr/>
                    <a:lstStyle/>
                    <a:p>
                      <a:endParaRPr lang="en-US"/>
                    </a:p>
                  </a:txBody>
                  <a:tcPr/>
                </a:tc>
                <a:tc>
                  <a:txBody>
                    <a:bodyPr/>
                    <a:lstStyle/>
                    <a:p>
                      <a:endParaRPr lang="en-US" dirty="0"/>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c>
                  <a:txBody>
                    <a:bodyPr/>
                    <a:lstStyle/>
                    <a:p>
                      <a:endParaRPr lang="en-US"/>
                    </a:p>
                  </a:txBody>
                  <a:tcPr marL="2242" marR="2242" marT="2242" marB="0" anchor="ctr"/>
                </a:tc>
              </a:tr>
              <a:tr h="80830">
                <a:tc>
                  <a:txBody>
                    <a:bodyPr/>
                    <a:lstStyle/>
                    <a:p>
                      <a:pPr algn="l" fontAlgn="ctr"/>
                      <a:r>
                        <a:rPr lang="en-US" sz="500" u="none" strike="noStrike">
                          <a:effectLst/>
                        </a:rPr>
                        <a:t> </a:t>
                      </a:r>
                      <a:endParaRPr lang="en-US" sz="500" b="1"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a:solidFill>
                          <a:srgbClr val="000000"/>
                        </a:solidFill>
                        <a:effectLst/>
                        <a:latin typeface="Times New Roman"/>
                      </a:endParaRPr>
                    </a:p>
                  </a:txBody>
                  <a:tcPr marL="2242" marR="2242" marT="2242" marB="0" anchor="ctr"/>
                </a:tc>
                <a:tc>
                  <a:txBody>
                    <a:bodyPr/>
                    <a:lstStyle/>
                    <a:p>
                      <a:pPr algn="l" fontAlgn="ctr"/>
                      <a:endParaRPr lang="en-US" sz="400" b="0" i="0" u="none" strike="noStrike" dirty="0">
                        <a:solidFill>
                          <a:srgbClr val="000000"/>
                        </a:solidFill>
                        <a:effectLst/>
                        <a:latin typeface="Times New Roman"/>
                      </a:endParaRPr>
                    </a:p>
                  </a:txBody>
                  <a:tcPr marL="2242" marR="2242" marT="2242" marB="0" anchor="ctr"/>
                </a:tc>
              </a:tr>
            </a:tbl>
          </a:graphicData>
        </a:graphic>
      </p:graphicFrame>
    </p:spTree>
    <p:extLst>
      <p:ext uri="{BB962C8B-B14F-4D97-AF65-F5344CB8AC3E}">
        <p14:creationId xmlns:p14="http://schemas.microsoft.com/office/powerpoint/2010/main" xmlns="" val="299431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966222960"/>
              </p:ext>
            </p:extLst>
          </p:nvPr>
        </p:nvGraphicFramePr>
        <p:xfrm>
          <a:off x="152400" y="228600"/>
          <a:ext cx="8915398" cy="2993614"/>
        </p:xfrm>
        <a:graphic>
          <a:graphicData uri="http://schemas.openxmlformats.org/drawingml/2006/table">
            <a:tbl>
              <a:tblPr>
                <a:tableStyleId>{5C22544A-7EE6-4342-B048-85BDC9FD1C3A}</a:tableStyleId>
              </a:tblPr>
              <a:tblGrid>
                <a:gridCol w="884172"/>
                <a:gridCol w="1842025"/>
                <a:gridCol w="1326257"/>
                <a:gridCol w="884172"/>
                <a:gridCol w="1326257"/>
                <a:gridCol w="1031533"/>
                <a:gridCol w="957853"/>
                <a:gridCol w="663129"/>
              </a:tblGrid>
              <a:tr h="838200">
                <a:tc>
                  <a:txBody>
                    <a:bodyPr/>
                    <a:lstStyle/>
                    <a:p>
                      <a:pPr algn="ctr" fontAlgn="ctr"/>
                      <a:r>
                        <a:rPr lang="en-US" sz="1100" u="sng" strike="noStrike" dirty="0">
                          <a:effectLst/>
                          <a:latin typeface="+mn-lt"/>
                        </a:rPr>
                        <a:t>Course</a:t>
                      </a:r>
                      <a:endParaRPr lang="en-US" sz="1100" b="1" i="0" u="sng" strike="noStrike" dirty="0">
                        <a:solidFill>
                          <a:srgbClr val="000000"/>
                        </a:solidFill>
                        <a:effectLst/>
                        <a:latin typeface="+mn-lt"/>
                      </a:endParaRPr>
                    </a:p>
                  </a:txBody>
                  <a:tcPr marL="2242" marR="2242" marT="2242" marB="0" anchor="ctr"/>
                </a:tc>
                <a:tc>
                  <a:txBody>
                    <a:bodyPr/>
                    <a:lstStyle/>
                    <a:p>
                      <a:pPr algn="ctr" fontAlgn="ctr"/>
                      <a:r>
                        <a:rPr lang="en-US" sz="1100" u="sng" strike="noStrike" dirty="0">
                          <a:effectLst/>
                          <a:latin typeface="+mn-lt"/>
                        </a:rPr>
                        <a:t>Skills</a:t>
                      </a:r>
                      <a:endParaRPr lang="en-US" sz="1100" b="1" i="0" u="sng" strike="noStrike" dirty="0">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Source material</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average pp.  of reading/week</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1 (writing)</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2 (objective test)</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3 (attendance) </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4 (recitation /presentation) </a:t>
                      </a:r>
                      <a:endParaRPr lang="en-US" sz="1100" b="1" i="0" u="sng" strike="noStrike">
                        <a:solidFill>
                          <a:srgbClr val="000000"/>
                        </a:solidFill>
                        <a:effectLst/>
                        <a:latin typeface="+mn-lt"/>
                      </a:endParaRPr>
                    </a:p>
                  </a:txBody>
                  <a:tcPr marL="2242" marR="2242" marT="2242" marB="0" anchor="ctr"/>
                </a:tc>
              </a:tr>
              <a:tr h="420290">
                <a:tc rowSpan="2">
                  <a:txBody>
                    <a:bodyPr/>
                    <a:lstStyle/>
                    <a:p>
                      <a:pPr algn="l" fontAlgn="ctr"/>
                      <a:r>
                        <a:rPr lang="en-US" sz="1100" u="none" strike="noStrike" dirty="0" smtClean="0">
                          <a:effectLst/>
                          <a:latin typeface="+mn-lt"/>
                        </a:rPr>
                        <a:t> IAFS 3000</a:t>
                      </a:r>
                      <a:endParaRPr lang="en-US" sz="1100" b="1" i="0" u="none" strike="noStrike" dirty="0">
                        <a:solidFill>
                          <a:srgbClr val="000000"/>
                        </a:solidFill>
                        <a:effectLst/>
                        <a:latin typeface="+mn-lt"/>
                      </a:endParaRPr>
                    </a:p>
                  </a:txBody>
                  <a:tcPr marL="2242" marR="2242" marT="2242" marB="0" anchor="ctr"/>
                </a:tc>
                <a:tc>
                  <a:txBody>
                    <a:bodyPr/>
                    <a:lstStyle/>
                    <a:p>
                      <a:pPr algn="l" fontAlgn="ctr"/>
                      <a:r>
                        <a:rPr lang="en-US" sz="1000" u="none" strike="noStrike" dirty="0">
                          <a:effectLst/>
                        </a:rPr>
                        <a:t>Develop  descriptive knowledge base, factual and conceptual, about specific issue/problem/region</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Peer-reviewed journal articles</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150</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2-3 papers of 10 pages each.  Must use both course material and outside sources</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a:effectLst/>
                        </a:rPr>
                        <a:t>Midterm and final exam.  Essay based.</a:t>
                      </a:r>
                      <a:endParaRPr lang="en-US" sz="1000" b="0" i="0" u="none" strike="noStrike">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Not to exceed 10%</a:t>
                      </a:r>
                      <a:endParaRPr lang="en-US" sz="1000" b="0" i="0" u="none" strike="noStrike" dirty="0">
                        <a:solidFill>
                          <a:srgbClr val="000000"/>
                        </a:solidFill>
                        <a:effectLst/>
                        <a:latin typeface="Times New Roman"/>
                      </a:endParaRPr>
                    </a:p>
                  </a:txBody>
                  <a:tcPr marL="2242" marR="2242" marT="2242" marB="0" anchor="ctr"/>
                </a:tc>
                <a:tc>
                  <a:txBody>
                    <a:bodyPr/>
                    <a:lstStyle/>
                    <a:p>
                      <a:pPr algn="l" fontAlgn="ctr"/>
                      <a:r>
                        <a:rPr lang="en-US" sz="1000" u="none" strike="noStrike" dirty="0">
                          <a:effectLst/>
                        </a:rPr>
                        <a:t>Planned, structured presentation, 10-12 </a:t>
                      </a:r>
                      <a:r>
                        <a:rPr lang="en-US" sz="1000" u="none" strike="noStrike" dirty="0" err="1">
                          <a:effectLst/>
                        </a:rPr>
                        <a:t>mins</a:t>
                      </a:r>
                      <a:endParaRPr lang="en-US" sz="1000" b="0" i="0" u="none" strike="noStrike" dirty="0">
                        <a:solidFill>
                          <a:srgbClr val="000000"/>
                        </a:solidFill>
                        <a:effectLst/>
                        <a:latin typeface="Times New Roman"/>
                      </a:endParaRPr>
                    </a:p>
                  </a:txBody>
                  <a:tcPr marL="2242" marR="2242" marT="2242" marB="0" anchor="ctr"/>
                </a:tc>
              </a:tr>
              <a:tr h="1388930">
                <a:tc vMerge="1">
                  <a:txBody>
                    <a:bodyPr/>
                    <a:lstStyle/>
                    <a:p>
                      <a:endParaRPr lang="en-US"/>
                    </a:p>
                  </a:txBody>
                  <a:tcPr/>
                </a:tc>
                <a:tc>
                  <a:txBody>
                    <a:bodyPr/>
                    <a:lstStyle/>
                    <a:p>
                      <a:pPr algn="l" fontAlgn="ctr"/>
                      <a:r>
                        <a:rPr lang="en-US" sz="1100" u="none" strike="noStrike">
                          <a:effectLst/>
                          <a:latin typeface="+mn-lt"/>
                        </a:rPr>
                        <a:t>Demonstrate ability to arbitrate between/among competing hypotheses -- well-developed logical reasoning, good use of available evidence, able to identify weaknesses, able to raise unanswered questions</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Journalistic Sources--only as factual addition for current events, etc.  These should be few in number.</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r>
            </a:tbl>
          </a:graphicData>
        </a:graphic>
      </p:graphicFrame>
    </p:spTree>
    <p:extLst>
      <p:ext uri="{BB962C8B-B14F-4D97-AF65-F5344CB8AC3E}">
        <p14:creationId xmlns:p14="http://schemas.microsoft.com/office/powerpoint/2010/main" xmlns="" val="3399484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966222960"/>
              </p:ext>
            </p:extLst>
          </p:nvPr>
        </p:nvGraphicFramePr>
        <p:xfrm>
          <a:off x="1" y="152400"/>
          <a:ext cx="9067801" cy="4602564"/>
        </p:xfrm>
        <a:graphic>
          <a:graphicData uri="http://schemas.openxmlformats.org/drawingml/2006/table">
            <a:tbl>
              <a:tblPr>
                <a:tableStyleId>{5C22544A-7EE6-4342-B048-85BDC9FD1C3A}</a:tableStyleId>
              </a:tblPr>
              <a:tblGrid>
                <a:gridCol w="877529"/>
                <a:gridCol w="1828185"/>
                <a:gridCol w="1316295"/>
                <a:gridCol w="877529"/>
                <a:gridCol w="1316295"/>
                <a:gridCol w="1023784"/>
                <a:gridCol w="950655"/>
                <a:gridCol w="877529"/>
              </a:tblGrid>
              <a:tr h="613313">
                <a:tc>
                  <a:txBody>
                    <a:bodyPr/>
                    <a:lstStyle/>
                    <a:p>
                      <a:pPr algn="ctr" fontAlgn="ctr"/>
                      <a:r>
                        <a:rPr lang="en-US" sz="1100" u="sng" strike="noStrike" dirty="0">
                          <a:effectLst/>
                          <a:latin typeface="+mn-lt"/>
                        </a:rPr>
                        <a:t>Course</a:t>
                      </a:r>
                      <a:endParaRPr lang="en-US" sz="1100" b="1" i="0" u="sng" strike="noStrike" dirty="0">
                        <a:solidFill>
                          <a:srgbClr val="000000"/>
                        </a:solidFill>
                        <a:effectLst/>
                        <a:latin typeface="+mn-lt"/>
                      </a:endParaRPr>
                    </a:p>
                  </a:txBody>
                  <a:tcPr marL="2242" marR="2242" marT="2242" marB="0" anchor="ctr"/>
                </a:tc>
                <a:tc>
                  <a:txBody>
                    <a:bodyPr/>
                    <a:lstStyle/>
                    <a:p>
                      <a:pPr algn="ctr" fontAlgn="ctr"/>
                      <a:r>
                        <a:rPr lang="en-US" sz="1100" u="sng" strike="noStrike" dirty="0">
                          <a:effectLst/>
                          <a:latin typeface="+mn-lt"/>
                        </a:rPr>
                        <a:t>Skills</a:t>
                      </a:r>
                      <a:endParaRPr lang="en-US" sz="1100" b="1" i="0" u="sng" strike="noStrike" dirty="0">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Source material</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average pp.  of reading/week</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1 (writing)</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2 (objective test)</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3 (attendance) </a:t>
                      </a:r>
                      <a:endParaRPr lang="en-US" sz="1100" b="1" i="0" u="sng" strike="noStrike">
                        <a:solidFill>
                          <a:srgbClr val="000000"/>
                        </a:solidFill>
                        <a:effectLst/>
                        <a:latin typeface="+mn-lt"/>
                      </a:endParaRPr>
                    </a:p>
                  </a:txBody>
                  <a:tcPr marL="2242" marR="2242" marT="2242" marB="0" anchor="ctr"/>
                </a:tc>
                <a:tc>
                  <a:txBody>
                    <a:bodyPr/>
                    <a:lstStyle/>
                    <a:p>
                      <a:pPr algn="ctr" fontAlgn="ctr"/>
                      <a:r>
                        <a:rPr lang="en-US" sz="1100" u="sng" strike="noStrike">
                          <a:effectLst/>
                          <a:latin typeface="+mn-lt"/>
                        </a:rPr>
                        <a:t>Assessment 4 (recitation /presentation) </a:t>
                      </a:r>
                      <a:endParaRPr lang="en-US" sz="1100" b="1" i="0" u="sng" strike="noStrike">
                        <a:solidFill>
                          <a:srgbClr val="000000"/>
                        </a:solidFill>
                        <a:effectLst/>
                        <a:latin typeface="+mn-lt"/>
                      </a:endParaRPr>
                    </a:p>
                  </a:txBody>
                  <a:tcPr marL="2242" marR="2242" marT="2242" marB="0" anchor="ctr"/>
                </a:tc>
              </a:tr>
              <a:tr h="1427436">
                <a:tc rowSpan="5">
                  <a:txBody>
                    <a:bodyPr/>
                    <a:lstStyle/>
                    <a:p>
                      <a:pPr algn="ctr" fontAlgn="ctr"/>
                      <a:r>
                        <a:rPr lang="en-US" sz="1100" u="none" strike="noStrike" dirty="0">
                          <a:effectLst/>
                          <a:latin typeface="+mn-lt"/>
                        </a:rPr>
                        <a:t>IAFS 4500</a:t>
                      </a:r>
                      <a:endParaRPr lang="en-US" sz="1100" b="1"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Demonstrate knowledge of extant research; ability to synthesize extant research; and ability to identify questions that remain unaddressed, or that are addressed inadequately in extant literature</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Scholarly books</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Research proposal 2-3 pp</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r>
              <a:tr h="513666">
                <a:tc vMerge="1">
                  <a:txBody>
                    <a:bodyPr/>
                    <a:lstStyle/>
                    <a:p>
                      <a:endParaRPr lang="en-US"/>
                    </a:p>
                  </a:txBody>
                  <a:tcPr/>
                </a:tc>
                <a:tc>
                  <a:txBody>
                    <a:bodyPr/>
                    <a:lstStyle/>
                    <a:p>
                      <a:pPr algn="l" fontAlgn="ctr"/>
                      <a:r>
                        <a:rPr lang="en-US" sz="1100" u="none" strike="noStrike">
                          <a:effectLst/>
                          <a:latin typeface="+mn-lt"/>
                        </a:rPr>
                        <a:t>Demonstrate ability to generate answerable, interesting question</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Scholarly journal articles</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Annotated bibliography</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r>
              <a:tr h="409783">
                <a:tc vMerge="1">
                  <a:txBody>
                    <a:bodyPr/>
                    <a:lstStyle/>
                    <a:p>
                      <a:endParaRPr lang="en-US"/>
                    </a:p>
                  </a:txBody>
                  <a:tcPr/>
                </a:tc>
                <a:tc>
                  <a:txBody>
                    <a:bodyPr/>
                    <a:lstStyle/>
                    <a:p>
                      <a:pPr algn="l" fontAlgn="ctr"/>
                      <a:r>
                        <a:rPr lang="en-US" sz="1100" u="none" strike="noStrike">
                          <a:effectLst/>
                          <a:latin typeface="+mn-lt"/>
                        </a:rPr>
                        <a:t>Demonstrate ability to generate testable hypotheses</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Original sources</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Research paper of 15-20 pp</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r>
              <a:tr h="1025053">
                <a:tc vMerge="1">
                  <a:txBody>
                    <a:bodyPr/>
                    <a:lstStyle/>
                    <a:p>
                      <a:endParaRPr lang="en-US"/>
                    </a:p>
                  </a:txBody>
                  <a:tcPr/>
                </a:tc>
                <a:tc>
                  <a:txBody>
                    <a:bodyPr/>
                    <a:lstStyle/>
                    <a:p>
                      <a:pPr algn="l" fontAlgn="ctr"/>
                      <a:r>
                        <a:rPr lang="en-US" sz="1100" u="none" strike="noStrike">
                          <a:effectLst/>
                          <a:latin typeface="+mn-lt"/>
                        </a:rPr>
                        <a:t>Begin to develop ability to design study appropriate to answering researchable questions -- begin to identify available, and proper methods for testing hypotheses.</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Readings must be multi-discplinary</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r>
              <a:tr h="613313">
                <a:tc vMerge="1">
                  <a:txBody>
                    <a:bodyPr/>
                    <a:lstStyle/>
                    <a:p>
                      <a:endParaRPr lang="en-US"/>
                    </a:p>
                  </a:txBody>
                  <a:tcPr/>
                </a:tc>
                <a:tc>
                  <a:txBody>
                    <a:bodyPr/>
                    <a:lstStyle/>
                    <a:p>
                      <a:pPr algn="l" fontAlgn="ctr"/>
                      <a:r>
                        <a:rPr lang="en-US" sz="1100" u="none" strike="noStrike" dirty="0">
                          <a:effectLst/>
                          <a:latin typeface="+mn-lt"/>
                        </a:rPr>
                        <a:t>Demonstrate ability to structure logical, focused, and concise, written product.  </a:t>
                      </a:r>
                      <a:endParaRPr lang="en-US" sz="1100" b="0" i="0" u="none" strike="noStrike" dirty="0">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a:effectLst/>
                          <a:latin typeface="+mn-lt"/>
                        </a:rPr>
                        <a:t> </a:t>
                      </a:r>
                      <a:endParaRPr lang="en-US" sz="1100" b="0" i="0" u="none" strike="noStrike">
                        <a:solidFill>
                          <a:srgbClr val="000000"/>
                        </a:solidFill>
                        <a:effectLst/>
                        <a:latin typeface="+mn-lt"/>
                      </a:endParaRPr>
                    </a:p>
                  </a:txBody>
                  <a:tcPr marL="2242" marR="2242" marT="2242" marB="0" anchor="ctr"/>
                </a:tc>
                <a:tc>
                  <a:txBody>
                    <a:bodyPr/>
                    <a:lstStyle/>
                    <a:p>
                      <a:pPr algn="l" fontAlgn="ctr"/>
                      <a:r>
                        <a:rPr lang="en-US" sz="1100" u="none" strike="noStrike" dirty="0">
                          <a:effectLst/>
                          <a:latin typeface="+mn-lt"/>
                        </a:rPr>
                        <a:t> </a:t>
                      </a:r>
                      <a:endParaRPr lang="en-US" sz="1100" b="0" i="0" u="none" strike="noStrike" dirty="0">
                        <a:solidFill>
                          <a:srgbClr val="000000"/>
                        </a:solidFill>
                        <a:effectLst/>
                        <a:latin typeface="+mn-lt"/>
                      </a:endParaRPr>
                    </a:p>
                  </a:txBody>
                  <a:tcPr marL="2242" marR="2242" marT="2242" marB="0" anchor="ctr"/>
                </a:tc>
              </a:tr>
            </a:tbl>
          </a:graphicData>
        </a:graphic>
      </p:graphicFrame>
    </p:spTree>
    <p:extLst>
      <p:ext uri="{BB962C8B-B14F-4D97-AF65-F5344CB8AC3E}">
        <p14:creationId xmlns:p14="http://schemas.microsoft.com/office/powerpoint/2010/main" xmlns="" val="3399484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1125</Words>
  <Application>Microsoft Office PowerPoint</Application>
  <PresentationFormat>On-screen Show (4:3)</PresentationFormat>
  <Paragraphs>271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IAFS Teaching Workshop</vt:lpstr>
      <vt:lpstr>IAFS coursework expectations </vt:lpstr>
      <vt:lpstr>IAFS coursework expectations </vt:lpstr>
      <vt:lpstr>IAFS coursework expectations </vt:lpstr>
      <vt:lpstr>IAFS coursework expectations </vt:lpstr>
      <vt:lpstr>IAFS coursework expectations </vt:lpstr>
      <vt:lpstr>Slide 7</vt:lpstr>
      <vt:lpstr>Slide 8</vt:lpstr>
      <vt:lpstr>Slide 9</vt:lpstr>
      <vt:lpstr>Sharing Our Best Practices</vt:lpstr>
      <vt:lpstr>IAFS COURSE INSTRUCTOR/PROFESSOR EVALUATIONS </vt:lpstr>
      <vt:lpstr>IAFS COURSE INSTRUCTOR/PROFESSOR EVALUATIONS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dc:creator>
  <cp:lastModifiedBy>Admin</cp:lastModifiedBy>
  <cp:revision>12</cp:revision>
  <dcterms:created xsi:type="dcterms:W3CDTF">2014-10-09T17:10:53Z</dcterms:created>
  <dcterms:modified xsi:type="dcterms:W3CDTF">2014-10-09T21:09:25Z</dcterms:modified>
</cp:coreProperties>
</file>