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2" r:id="rId6"/>
    <p:sldId id="259" r:id="rId7"/>
    <p:sldId id="279" r:id="rId8"/>
    <p:sldId id="271" r:id="rId9"/>
    <p:sldId id="265" r:id="rId10"/>
    <p:sldId id="267" r:id="rId11"/>
    <p:sldId id="266" r:id="rId12"/>
    <p:sldId id="273" r:id="rId13"/>
    <p:sldId id="277" r:id="rId14"/>
    <p:sldId id="260" r:id="rId15"/>
    <p:sldId id="275" r:id="rId16"/>
    <p:sldId id="280" r:id="rId17"/>
    <p:sldId id="26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4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7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43FA-3465-425A-8292-200E40CFD3DB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6867-8B33-44F2-BBED-A93A8DCBB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3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1"/>
            <a:ext cx="86868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ISIS, ISIL, IS, </a:t>
            </a:r>
            <a:r>
              <a:rPr lang="en-US" dirty="0" err="1"/>
              <a:t>Da’ish</a:t>
            </a:r>
            <a:r>
              <a:rPr lang="en-US" dirty="0"/>
              <a:t>, </a:t>
            </a:r>
            <a:r>
              <a:rPr lang="en-US" dirty="0" err="1"/>
              <a:t>Daesh</a:t>
            </a:r>
            <a:r>
              <a:rPr lang="en-US" dirty="0"/>
              <a:t> or </a:t>
            </a:r>
            <a:br>
              <a:rPr lang="en-US" dirty="0"/>
            </a:br>
            <a:r>
              <a:rPr lang="ar-AE" dirty="0"/>
              <a:t>الدولة الإسلامية في العراق والشام‎</a:t>
            </a:r>
            <a:br>
              <a:rPr lang="en-US" dirty="0"/>
            </a:br>
            <a:r>
              <a:rPr lang="en-US" dirty="0"/>
              <a:t>al </a:t>
            </a:r>
            <a:r>
              <a:rPr lang="en-US" dirty="0" err="1"/>
              <a:t>dawla</a:t>
            </a:r>
            <a:r>
              <a:rPr lang="en-US" dirty="0"/>
              <a:t> al </a:t>
            </a:r>
            <a:r>
              <a:rPr lang="en-US" dirty="0" err="1"/>
              <a:t>Islamiya</a:t>
            </a:r>
            <a:r>
              <a:rPr lang="en-US" dirty="0"/>
              <a:t> fi al Iraq </a:t>
            </a:r>
            <a:r>
              <a:rPr lang="en-US" dirty="0" err="1"/>
              <a:t>wal</a:t>
            </a:r>
            <a:r>
              <a:rPr lang="en-US" dirty="0"/>
              <a:t> sham?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18" y="2133600"/>
            <a:ext cx="6629400" cy="397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172200"/>
            <a:ext cx="788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 to be confused with “</a:t>
            </a:r>
            <a:r>
              <a:rPr lang="en-US" sz="2800" dirty="0" err="1"/>
              <a:t>Daes</a:t>
            </a:r>
            <a:r>
              <a:rPr lang="en-US" sz="2800" dirty="0"/>
              <a:t>” – to crush underfoot</a:t>
            </a:r>
          </a:p>
        </p:txBody>
      </p:sp>
    </p:spTree>
    <p:extLst>
      <p:ext uri="{BB962C8B-B14F-4D97-AF65-F5344CB8AC3E}">
        <p14:creationId xmlns:p14="http://schemas.microsoft.com/office/powerpoint/2010/main" val="382858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 against ISIL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9" y="1600200"/>
            <a:ext cx="7090281" cy="4525963"/>
          </a:xfrm>
        </p:spPr>
      </p:pic>
    </p:spTree>
    <p:extLst>
      <p:ext uri="{BB962C8B-B14F-4D97-AF65-F5344CB8AC3E}">
        <p14:creationId xmlns:p14="http://schemas.microsoft.com/office/powerpoint/2010/main" val="251981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A Syrian Civil War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035175" cy="4525963"/>
          </a:xfrm>
        </p:spPr>
      </p:pic>
      <p:sp>
        <p:nvSpPr>
          <p:cNvPr id="8" name="TextBox 7"/>
          <p:cNvSpPr txBox="1"/>
          <p:nvPr/>
        </p:nvSpPr>
        <p:spPr>
          <a:xfrm>
            <a:off x="51054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943600"/>
            <a:ext cx="8139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sz="2400" dirty="0"/>
              <a:t>The enemy of my enemy is my friend”………….Not Likely in Syria</a:t>
            </a:r>
          </a:p>
        </p:txBody>
      </p:sp>
    </p:spTree>
    <p:extLst>
      <p:ext uri="{BB962C8B-B14F-4D97-AF65-F5344CB8AC3E}">
        <p14:creationId xmlns:p14="http://schemas.microsoft.com/office/powerpoint/2010/main" val="200153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Kurdish inhabitants</a:t>
            </a:r>
          </a:p>
        </p:txBody>
      </p:sp>
      <p:pic>
        <p:nvPicPr>
          <p:cNvPr id="6" name="Content Placeholder 5" descr="kurdish_8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6638925" cy="3829050"/>
          </a:xfrm>
        </p:spPr>
      </p:pic>
      <p:sp>
        <p:nvSpPr>
          <p:cNvPr id="7" name="TextBox 6"/>
          <p:cNvSpPr txBox="1"/>
          <p:nvPr/>
        </p:nvSpPr>
        <p:spPr>
          <a:xfrm>
            <a:off x="1143000" y="5410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25 Million live in Turkey, Syria, Iraq, Iran and Armenia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largest nation without a state</a:t>
            </a:r>
          </a:p>
        </p:txBody>
      </p:sp>
    </p:spTree>
    <p:extLst>
      <p:ext uri="{BB962C8B-B14F-4D97-AF65-F5344CB8AC3E}">
        <p14:creationId xmlns:p14="http://schemas.microsoft.com/office/powerpoint/2010/main" val="426089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Putin’s Intervention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52144"/>
            <a:ext cx="3886200" cy="2857500"/>
          </a:xfrm>
        </p:spPr>
      </p:pic>
      <p:sp>
        <p:nvSpPr>
          <p:cNvPr id="6" name="TextBox 5"/>
          <p:cNvSpPr txBox="1"/>
          <p:nvPr/>
        </p:nvSpPr>
        <p:spPr>
          <a:xfrm>
            <a:off x="4114800" y="1447800"/>
            <a:ext cx="495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And Pullout?</a:t>
            </a:r>
          </a:p>
          <a:p>
            <a:endParaRPr lang="en-US" sz="2800" dirty="0"/>
          </a:p>
          <a:p>
            <a:r>
              <a:rPr lang="en-US" sz="2800" b="1" dirty="0"/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Bringing Russia back to center stage in the global arena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Preventing Regime Change in Syria (particularly by outside powers)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Strengthening Pres. Assad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Maintain base in Syria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Picking off Russian Jihadists on the battlefield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37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Tactics, Future </a:t>
            </a:r>
            <a:r>
              <a:rPr lang="en-US"/>
              <a:t>&amp;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903854" cy="4498181"/>
          </a:xfrm>
        </p:spPr>
      </p:pic>
      <p:sp>
        <p:nvSpPr>
          <p:cNvPr id="3" name="TextBox 2"/>
          <p:cNvSpPr txBox="1"/>
          <p:nvPr/>
        </p:nvSpPr>
        <p:spPr>
          <a:xfrm>
            <a:off x="304800" y="6164218"/>
            <a:ext cx="868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Abu Bakr al Baghdadi’s ex-wife says “he was a good father and not a violent man”.</a:t>
            </a:r>
          </a:p>
        </p:txBody>
      </p:sp>
    </p:spTree>
    <p:extLst>
      <p:ext uri="{BB962C8B-B14F-4D97-AF65-F5344CB8AC3E}">
        <p14:creationId xmlns:p14="http://schemas.microsoft.com/office/powerpoint/2010/main" val="305461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562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/>
              <a:t>Kurds, Turkey &amp; ISIL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505200" cy="2057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err="1"/>
              <a:t>Attaturk’s</a:t>
            </a:r>
            <a:r>
              <a:rPr lang="en-US" sz="1800" dirty="0"/>
              <a:t> 1924 Decree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Sheik Said Rebellion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“Mountain Turks”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1978 PKK (</a:t>
            </a:r>
            <a:r>
              <a:rPr lang="en-US" sz="1800" dirty="0" err="1"/>
              <a:t>Partia</a:t>
            </a:r>
            <a:r>
              <a:rPr lang="en-US" sz="1800" dirty="0"/>
              <a:t> </a:t>
            </a:r>
            <a:r>
              <a:rPr lang="en-US" sz="1800" dirty="0" err="1"/>
              <a:t>Karkarem</a:t>
            </a:r>
            <a:r>
              <a:rPr lang="en-US" sz="1800" dirty="0"/>
              <a:t> Kurdistan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40 K fatalities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/>
              <a:t>Erdogan’s</a:t>
            </a:r>
            <a:r>
              <a:rPr lang="en-US" sz="1800" dirty="0"/>
              <a:t> 1991 law change</a:t>
            </a:r>
          </a:p>
        </p:txBody>
      </p:sp>
      <p:pic>
        <p:nvPicPr>
          <p:cNvPr id="7" name="Content Placeholder 6" descr="Flag_of_Kurdistan_Workers_Party_(PKK)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68784" y="1"/>
            <a:ext cx="3075215" cy="1905000"/>
          </a:xfrm>
        </p:spPr>
      </p:pic>
      <p:pic>
        <p:nvPicPr>
          <p:cNvPr id="11" name="Picture 10" descr="amiri20130311160004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775" y="1845482"/>
            <a:ext cx="4772025" cy="2679676"/>
          </a:xfrm>
          <a:prstGeom prst="rect">
            <a:avLst/>
          </a:prstGeom>
        </p:spPr>
      </p:pic>
      <p:pic>
        <p:nvPicPr>
          <p:cNvPr id="8" name="Content Placeholder 7" descr="PKK_Militan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76200" y="3581400"/>
            <a:ext cx="4876800" cy="3200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9278A-ED6B-43ED-9030-44BB461D9927}"/>
              </a:ext>
            </a:extLst>
          </p:cNvPr>
          <p:cNvSpPr txBox="1"/>
          <p:nvPr/>
        </p:nvSpPr>
        <p:spPr>
          <a:xfrm>
            <a:off x="4114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1ACF9-20CC-4A4D-9CCC-31A4B4C42A4D}"/>
              </a:ext>
            </a:extLst>
          </p:cNvPr>
          <p:cNvSpPr txBox="1"/>
          <p:nvPr/>
        </p:nvSpPr>
        <p:spPr>
          <a:xfrm>
            <a:off x="5157787" y="471212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ISIL impact on the Kurds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Kobani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7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3E0C-24AD-42B6-948F-A6FF1363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death of Abu Bakr al Baghdadi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4A95B-8A81-4F3B-A73E-3A0652EA3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Abū</a:t>
            </a:r>
            <a:r>
              <a:rPr lang="en-US" dirty="0"/>
              <a:t> Bakr al-Baghdadi al-</a:t>
            </a:r>
            <a:r>
              <a:rPr lang="en-US" dirty="0" err="1"/>
              <a:t>Qurashi</a:t>
            </a:r>
            <a:r>
              <a:rPr lang="en-US" dirty="0"/>
              <a:t> (Arabic: </a:t>
            </a:r>
            <a:r>
              <a:rPr lang="ar-AE" dirty="0"/>
              <a:t>أبو بكر البغدادي‎; </a:t>
            </a:r>
            <a:r>
              <a:rPr lang="en-US" dirty="0"/>
              <a:t>born Ibrahim </a:t>
            </a:r>
            <a:r>
              <a:rPr lang="en-US" dirty="0" err="1"/>
              <a:t>Awad</a:t>
            </a:r>
            <a:r>
              <a:rPr lang="en-US" dirty="0"/>
              <a:t> Ibrahim Ali al-Badri al-</a:t>
            </a:r>
            <a:r>
              <a:rPr lang="en-US" dirty="0" err="1"/>
              <a:t>Samarrai</a:t>
            </a:r>
            <a:r>
              <a:rPr lang="en-US" dirty="0"/>
              <a:t>, </a:t>
            </a:r>
            <a:r>
              <a:rPr lang="ar-AE" dirty="0"/>
              <a:t>إبراهيم عواد إبراهيم علي محمد البدري السامرائي‎; 28 </a:t>
            </a:r>
            <a:r>
              <a:rPr lang="en-US" dirty="0"/>
              <a:t>July 1971 was killed 1 Nov 2019</a:t>
            </a:r>
          </a:p>
          <a:p>
            <a:r>
              <a:rPr lang="en-US" dirty="0"/>
              <a:t>Also Killed was ISIS spokesman Abu Hamza al-</a:t>
            </a:r>
            <a:r>
              <a:rPr lang="en-US" dirty="0" err="1"/>
              <a:t>Quarashi</a:t>
            </a:r>
            <a:endParaRPr lang="en-US" dirty="0"/>
          </a:p>
          <a:p>
            <a:r>
              <a:rPr lang="en-US" dirty="0"/>
              <a:t>New Leader Abu Ibrahim al </a:t>
            </a:r>
            <a:r>
              <a:rPr lang="en-US" dirty="0" err="1"/>
              <a:t>Hashimi</a:t>
            </a:r>
            <a:r>
              <a:rPr lang="en-US" dirty="0"/>
              <a:t> al </a:t>
            </a:r>
            <a:r>
              <a:rPr lang="en-US" dirty="0" err="1"/>
              <a:t>Quarashi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person sitting in a chair&#10;&#10;Description automatically generated">
            <a:extLst>
              <a:ext uri="{FF2B5EF4-FFF2-40B4-BE49-F238E27FC236}">
                <a16:creationId xmlns:a16="http://schemas.microsoft.com/office/drawing/2014/main" id="{893F61AD-DC53-4A0A-BB1B-37AF82189A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4" y="1415329"/>
            <a:ext cx="4094690" cy="2307431"/>
          </a:xfrm>
        </p:spPr>
      </p:pic>
    </p:spTree>
    <p:extLst>
      <p:ext uri="{BB962C8B-B14F-4D97-AF65-F5344CB8AC3E}">
        <p14:creationId xmlns:p14="http://schemas.microsoft.com/office/powerpoint/2010/main" val="2964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ISIL/</a:t>
            </a:r>
            <a:r>
              <a:rPr lang="en-US" dirty="0" err="1"/>
              <a:t>Daesh</a:t>
            </a:r>
            <a:r>
              <a:rPr lang="en-US" dirty="0"/>
              <a:t> important?</a:t>
            </a:r>
          </a:p>
          <a:p>
            <a:r>
              <a:rPr lang="en-US" dirty="0"/>
              <a:t>Why have they been able to recruit so effectively?</a:t>
            </a:r>
          </a:p>
          <a:p>
            <a:r>
              <a:rPr lang="en-US" dirty="0"/>
              <a:t>Who are their friends and enemies?</a:t>
            </a:r>
          </a:p>
          <a:p>
            <a:r>
              <a:rPr lang="en-US" dirty="0"/>
              <a:t>Have they been controlled and are they in decline?</a:t>
            </a:r>
          </a:p>
          <a:p>
            <a:r>
              <a:rPr lang="en-US" dirty="0"/>
              <a:t>What should the U.S. do now?</a:t>
            </a:r>
          </a:p>
        </p:txBody>
      </p:sp>
    </p:spTree>
    <p:extLst>
      <p:ext uri="{BB962C8B-B14F-4D97-AF65-F5344CB8AC3E}">
        <p14:creationId xmlns:p14="http://schemas.microsoft.com/office/powerpoint/2010/main" val="171415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Paris 2015</a:t>
            </a:r>
            <a:br>
              <a:rPr lang="en-US" dirty="0"/>
            </a:br>
            <a:r>
              <a:rPr lang="en-US" dirty="0"/>
              <a:t>Ankara 2015</a:t>
            </a:r>
            <a:br>
              <a:rPr lang="en-US" dirty="0"/>
            </a:br>
            <a:r>
              <a:rPr lang="en-US" dirty="0"/>
              <a:t>Brussels 2016</a:t>
            </a:r>
            <a:br>
              <a:rPr lang="en-US" dirty="0"/>
            </a:br>
            <a:r>
              <a:rPr lang="en-US" dirty="0"/>
              <a:t>Istanbul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07" y="2541586"/>
            <a:ext cx="5755219" cy="43164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1150" cy="31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Heir to the Caliph?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105400" cy="36534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911203" cy="528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493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Abu Bakr al-Baghdadi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6096000"/>
            <a:ext cx="194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Sultan </a:t>
            </a:r>
            <a:r>
              <a:rPr lang="en-US" dirty="0" err="1"/>
              <a:t>Abdulmecid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Islamic State of Iraq and al-Sham</a:t>
            </a:r>
          </a:p>
        </p:txBody>
      </p:sp>
      <p:pic>
        <p:nvPicPr>
          <p:cNvPr id="4" name="Content Placeholder 3" descr="http://cdn.static-economist.com/sites/default/files/imagecache/original-size/images/print-edition/20140614_MAM914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257800" cy="5029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A9BAE-53FF-464A-99C1-504EE1849CC5}"/>
              </a:ext>
            </a:extLst>
          </p:cNvPr>
          <p:cNvSpPr txBox="1"/>
          <p:nvPr/>
        </p:nvSpPr>
        <p:spPr>
          <a:xfrm>
            <a:off x="5637320" y="1676400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Capital – Raqqa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 State with an armed force of about 100k Sunni Fighters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of the </a:t>
            </a:r>
            <a:r>
              <a:rPr lang="en-US" i="1" dirty="0" err="1"/>
              <a:t>Sahwa</a:t>
            </a:r>
            <a:r>
              <a:rPr lang="en-US" i="1" dirty="0"/>
              <a:t> </a:t>
            </a:r>
            <a:r>
              <a:rPr lang="en-US" dirty="0"/>
              <a:t>When Maliki disbanded Sunni Militias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Organized Prison breaks at Abu Ghraib and Mosul for 3000 hard core jihadists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to have killed 6000 in Syria with 75-95% of all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Allied groups: al Nusra, Ansar Bait al </a:t>
            </a:r>
            <a:r>
              <a:rPr lang="en-US" dirty="0" err="1"/>
              <a:t>Maqdas</a:t>
            </a:r>
            <a:r>
              <a:rPr lang="en-US" dirty="0"/>
              <a:t>, Salafi Front</a:t>
            </a:r>
          </a:p>
        </p:txBody>
      </p:sp>
    </p:spTree>
    <p:extLst>
      <p:ext uri="{BB962C8B-B14F-4D97-AF65-F5344CB8AC3E}">
        <p14:creationId xmlns:p14="http://schemas.microsoft.com/office/powerpoint/2010/main" val="165625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9810"/>
            <a:ext cx="8991600" cy="8407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Reality the Heir to AQI (al Qaeda in Iraq)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200400" cy="4696373"/>
          </a:xfrm>
        </p:spPr>
      </p:pic>
      <p:sp>
        <p:nvSpPr>
          <p:cNvPr id="5" name="TextBox 4"/>
          <p:cNvSpPr txBox="1"/>
          <p:nvPr/>
        </p:nvSpPr>
        <p:spPr>
          <a:xfrm>
            <a:off x="3505200" y="990600"/>
            <a:ext cx="5715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Abu Musab Al-Zarqawi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Jordanian Jihadist radicalized by Imam </a:t>
            </a:r>
            <a:r>
              <a:rPr lang="en-US" sz="2800" dirty="0" err="1"/>
              <a:t>abu</a:t>
            </a:r>
            <a:r>
              <a:rPr lang="en-US" sz="2800" dirty="0"/>
              <a:t> Muhammad al </a:t>
            </a:r>
            <a:r>
              <a:rPr lang="en-US" sz="2800" dirty="0" err="1"/>
              <a:t>Maqdisi</a:t>
            </a:r>
            <a:r>
              <a:rPr lang="en-US" sz="2800" dirty="0"/>
              <a:t> &amp; founded </a:t>
            </a:r>
            <a:r>
              <a:rPr lang="en-US" sz="2800" i="1" dirty="0"/>
              <a:t>Tawhid </a:t>
            </a:r>
            <a:r>
              <a:rPr lang="en-US" sz="2800" i="1" dirty="0" err="1"/>
              <a:t>wa’l</a:t>
            </a:r>
            <a:r>
              <a:rPr lang="en-US" sz="2800" i="1" dirty="0"/>
              <a:t> Jihad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/>
              <a:t>1</a:t>
            </a:r>
            <a:r>
              <a:rPr lang="en-US" sz="2800" i="1" baseline="30000" dirty="0"/>
              <a:t>st</a:t>
            </a:r>
            <a:r>
              <a:rPr lang="en-US" sz="2800" i="1" dirty="0"/>
              <a:t> attack UN HQ in Baghdad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Alienated al Qaeda leadership due to his brutality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Tapped into hostility/ humiliation of disenfranchised Sunni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2006 Anbar Awakening?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Killed by US special forces in a small cinder block farmhouse 40 miles north of Baghdad in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899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24384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Who makes up ISIS?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6248399" cy="3124200"/>
          </a:xfrm>
        </p:spPr>
      </p:pic>
      <p:sp>
        <p:nvSpPr>
          <p:cNvPr id="5" name="TextBox 4"/>
          <p:cNvSpPr txBox="1"/>
          <p:nvPr/>
        </p:nvSpPr>
        <p:spPr>
          <a:xfrm>
            <a:off x="1143000" y="40386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Three Factions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Foreign Sunni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Former Iraqi Sunni </a:t>
            </a:r>
            <a:r>
              <a:rPr lang="en-US" sz="2800" dirty="0" err="1"/>
              <a:t>Bathist</a:t>
            </a:r>
            <a:r>
              <a:rPr lang="en-US" sz="2800" dirty="0"/>
              <a:t> Army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True Ideologues – Abu Bakr al Baghdadi &amp; his apocalyptic version of Islam</a:t>
            </a:r>
          </a:p>
        </p:txBody>
      </p:sp>
    </p:spTree>
    <p:extLst>
      <p:ext uri="{BB962C8B-B14F-4D97-AF65-F5344CB8AC3E}">
        <p14:creationId xmlns:p14="http://schemas.microsoft.com/office/powerpoint/2010/main" val="409767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44" y="304800"/>
            <a:ext cx="3925556" cy="1447799"/>
          </a:xfrm>
        </p:spPr>
        <p:txBody>
          <a:bodyPr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Chaos in Iraq and Syria</a:t>
            </a:r>
          </a:p>
          <a:p>
            <a:r>
              <a:rPr lang="en-US" dirty="0"/>
              <a:t>US invasion in 2003</a:t>
            </a:r>
          </a:p>
          <a:p>
            <a:r>
              <a:rPr lang="en-US" dirty="0"/>
              <a:t>US Withdrawal </a:t>
            </a:r>
          </a:p>
          <a:p>
            <a:r>
              <a:rPr lang="en-US" dirty="0"/>
              <a:t>“Hama Rules” in Syria</a:t>
            </a:r>
          </a:p>
          <a:p>
            <a:r>
              <a:rPr lang="en-US" dirty="0"/>
              <a:t>Failure of al Maliki government in Iraq</a:t>
            </a:r>
          </a:p>
          <a:p>
            <a:r>
              <a:rPr lang="en-US" dirty="0"/>
              <a:t>Stoking of sectarian tensions by both </a:t>
            </a:r>
            <a:r>
              <a:rPr lang="en-US" dirty="0" err="1"/>
              <a:t>govts</a:t>
            </a:r>
            <a:r>
              <a:rPr lang="en-US" dirty="0"/>
              <a:t>.</a:t>
            </a:r>
          </a:p>
          <a:p>
            <a:r>
              <a:rPr lang="en-US" dirty="0"/>
              <a:t>Western failure to support “moderate” rebels in Syria</a:t>
            </a:r>
          </a:p>
          <a:p>
            <a:r>
              <a:rPr lang="en-US" dirty="0"/>
              <a:t>Kurdish desire for independence</a:t>
            </a:r>
          </a:p>
          <a:p>
            <a:r>
              <a:rPr lang="en-US" dirty="0"/>
              <a:t>RD in the Arab World – US mistake of “overestimating  the power of religious ideology and under appreciating the impact of </a:t>
            </a:r>
            <a:r>
              <a:rPr lang="en-US" dirty="0" err="1"/>
              <a:t>misgovernance</a:t>
            </a:r>
            <a:r>
              <a:rPr lang="en-US" dirty="0"/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3092"/>
            <a:ext cx="4806600" cy="36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0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dirty="0"/>
              <a:t>How are they funded?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6855671" cy="3733800"/>
          </a:xfrm>
        </p:spPr>
      </p:pic>
      <p:sp>
        <p:nvSpPr>
          <p:cNvPr id="6" name="TextBox 5"/>
          <p:cNvSpPr txBox="1"/>
          <p:nvPr/>
        </p:nvSpPr>
        <p:spPr>
          <a:xfrm>
            <a:off x="3200400" y="1295400"/>
            <a:ext cx="2396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Stolen Iraqi Dinars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Extortion/Taxation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Selling of Antiquities</a:t>
            </a:r>
          </a:p>
        </p:txBody>
      </p:sp>
    </p:spTree>
    <p:extLst>
      <p:ext uri="{BB962C8B-B14F-4D97-AF65-F5344CB8AC3E}">
        <p14:creationId xmlns:p14="http://schemas.microsoft.com/office/powerpoint/2010/main" val="16290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enemies of ISIS?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/>
              <a:t>US </a:t>
            </a:r>
          </a:p>
          <a:p>
            <a:r>
              <a:rPr lang="en-US" sz="4000" dirty="0"/>
              <a:t>Russia</a:t>
            </a:r>
          </a:p>
          <a:p>
            <a:r>
              <a:rPr lang="en-US" sz="4000" dirty="0"/>
              <a:t>Turkey</a:t>
            </a:r>
          </a:p>
          <a:p>
            <a:r>
              <a:rPr lang="en-US" sz="4000" dirty="0"/>
              <a:t>Iran</a:t>
            </a:r>
          </a:p>
          <a:p>
            <a:r>
              <a:rPr lang="en-US" sz="4000" dirty="0"/>
              <a:t>Kurds</a:t>
            </a:r>
          </a:p>
          <a:p>
            <a:pPr lvl="1"/>
            <a:r>
              <a:rPr lang="en-US" sz="4000" dirty="0"/>
              <a:t>Yazidi</a:t>
            </a:r>
          </a:p>
          <a:p>
            <a:pPr lvl="1"/>
            <a:r>
              <a:rPr lang="en-US" sz="4000" dirty="0" err="1"/>
              <a:t>Barzani</a:t>
            </a:r>
            <a:endParaRPr lang="en-US" sz="4000" dirty="0"/>
          </a:p>
          <a:p>
            <a:pPr lvl="1"/>
            <a:r>
              <a:rPr lang="en-US" sz="4000" dirty="0" err="1"/>
              <a:t>Talabani</a:t>
            </a:r>
            <a:endParaRPr lang="en-US" sz="4000" dirty="0"/>
          </a:p>
          <a:p>
            <a:pPr lvl="1"/>
            <a:r>
              <a:rPr lang="en-US" sz="4000" dirty="0"/>
              <a:t>PKK</a:t>
            </a:r>
          </a:p>
          <a:p>
            <a:pPr lvl="1"/>
            <a:r>
              <a:rPr lang="en-US" sz="4000" dirty="0"/>
              <a:t>YPG (Syrian People’s Protection Brigades)</a:t>
            </a:r>
          </a:p>
          <a:p>
            <a:r>
              <a:rPr lang="en-US" sz="4000" dirty="0"/>
              <a:t>Iraqi Army</a:t>
            </a:r>
          </a:p>
          <a:p>
            <a:r>
              <a:rPr lang="en-US" sz="4000" dirty="0"/>
              <a:t>Syrian Army</a:t>
            </a:r>
          </a:p>
          <a:p>
            <a:r>
              <a:rPr lang="en-US" sz="4000" dirty="0" err="1"/>
              <a:t>Nusra</a:t>
            </a:r>
            <a:r>
              <a:rPr lang="en-US" sz="4000" dirty="0"/>
              <a:t> Front</a:t>
            </a:r>
          </a:p>
          <a:p>
            <a:r>
              <a:rPr lang="en-US" sz="4000" dirty="0"/>
              <a:t>Al Qaeda</a:t>
            </a:r>
          </a:p>
          <a:p>
            <a:r>
              <a:rPr lang="en-US" sz="4000" dirty="0"/>
              <a:t>Hezbollah</a:t>
            </a:r>
          </a:p>
          <a:p>
            <a:r>
              <a:rPr lang="en-US" sz="4000" dirty="0"/>
              <a:t>Iraqi Shia Militias</a:t>
            </a:r>
          </a:p>
          <a:p>
            <a:pPr lvl="1"/>
            <a:r>
              <a:rPr lang="en-US" sz="4000" dirty="0" err="1"/>
              <a:t>Badr</a:t>
            </a:r>
            <a:r>
              <a:rPr lang="en-US" sz="4000" dirty="0"/>
              <a:t> organization</a:t>
            </a:r>
          </a:p>
          <a:p>
            <a:pPr lvl="1"/>
            <a:r>
              <a:rPr lang="en-US" sz="4000" dirty="0" err="1"/>
              <a:t>Madi</a:t>
            </a:r>
            <a:r>
              <a:rPr lang="en-US" sz="4000" dirty="0"/>
              <a:t> Army (</a:t>
            </a:r>
            <a:r>
              <a:rPr lang="en-US" sz="4000" dirty="0" err="1"/>
              <a:t>Muktada</a:t>
            </a:r>
            <a:r>
              <a:rPr lang="en-US" sz="4000" dirty="0"/>
              <a:t> al Sadr)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508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9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enemy of my enemy is my friend”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0" y="914399"/>
            <a:ext cx="4067210" cy="30814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00400"/>
            <a:ext cx="4900124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1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627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ISIS, ISIL, IS, Da’ish, Daesh or  الدولة الإسلامية في العراق والشام‎ al dawla al Islamiya fi al Iraq wal sham?</vt:lpstr>
      <vt:lpstr>Heir to the Caliph?</vt:lpstr>
      <vt:lpstr>Islamic State of Iraq and al-Sham</vt:lpstr>
      <vt:lpstr>In Reality the Heir to AQI (al Qaeda in Iraq)</vt:lpstr>
      <vt:lpstr>Who makes up ISIS?</vt:lpstr>
      <vt:lpstr>WHY?</vt:lpstr>
      <vt:lpstr>How are they funded?</vt:lpstr>
      <vt:lpstr>Who are the enemies of ISIS?</vt:lpstr>
      <vt:lpstr>“The enemy of my enemy is my friend”</vt:lpstr>
      <vt:lpstr>A war against ISIL</vt:lpstr>
      <vt:lpstr>A Syrian Civil War</vt:lpstr>
      <vt:lpstr>Areas of Kurdish inhabitants</vt:lpstr>
      <vt:lpstr>Putin’s Intervention</vt:lpstr>
      <vt:lpstr>Tactics, Future &amp; Solution</vt:lpstr>
      <vt:lpstr>The Kurds, Turkey &amp; ISIL</vt:lpstr>
      <vt:lpstr>The death of Abu Bakr al Baghdadi</vt:lpstr>
      <vt:lpstr>Discussion Questions</vt:lpstr>
      <vt:lpstr>Paris 2015 Ankara 2015 Brussels 2016 Istanbul 2017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ISIS, ISIL, IS or Di’esh</dc:title>
  <dc:creator>Greg</dc:creator>
  <cp:lastModifiedBy>Gregory Youngq</cp:lastModifiedBy>
  <cp:revision>58</cp:revision>
  <dcterms:created xsi:type="dcterms:W3CDTF">2014-12-01T16:17:27Z</dcterms:created>
  <dcterms:modified xsi:type="dcterms:W3CDTF">2020-03-19T20:20:49Z</dcterms:modified>
</cp:coreProperties>
</file>