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256" r:id="rId2"/>
    <p:sldId id="263" r:id="rId3"/>
    <p:sldId id="279" r:id="rId4"/>
    <p:sldId id="257" r:id="rId5"/>
    <p:sldId id="259" r:id="rId6"/>
    <p:sldId id="262" r:id="rId7"/>
    <p:sldId id="261" r:id="rId8"/>
    <p:sldId id="273" r:id="rId9"/>
    <p:sldId id="287" r:id="rId10"/>
    <p:sldId id="294" r:id="rId11"/>
    <p:sldId id="286" r:id="rId12"/>
    <p:sldId id="295" r:id="rId13"/>
    <p:sldId id="290" r:id="rId14"/>
    <p:sldId id="291" r:id="rId15"/>
    <p:sldId id="292" r:id="rId16"/>
    <p:sldId id="258" r:id="rId17"/>
    <p:sldId id="266" r:id="rId18"/>
    <p:sldId id="274" r:id="rId19"/>
    <p:sldId id="267" r:id="rId20"/>
    <p:sldId id="269" r:id="rId21"/>
    <p:sldId id="268" r:id="rId22"/>
    <p:sldId id="271" r:id="rId23"/>
    <p:sldId id="264" r:id="rId24"/>
    <p:sldId id="280" r:id="rId25"/>
    <p:sldId id="281" r:id="rId26"/>
    <p:sldId id="282" r:id="rId27"/>
    <p:sldId id="283" r:id="rId28"/>
    <p:sldId id="284" r:id="rId29"/>
    <p:sldId id="285" r:id="rId30"/>
    <p:sldId id="289" r:id="rId31"/>
    <p:sldId id="277" r:id="rId32"/>
    <p:sldId id="278" r:id="rId33"/>
    <p:sldId id="275" r:id="rId34"/>
    <p:sldId id="260" r:id="rId35"/>
    <p:sldId id="265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regory D Young" initials="GDY" lastIdx="1" clrIdx="0">
    <p:extLst>
      <p:ext uri="{19B8F6BF-5375-455C-9EA6-DF929625EA0E}">
        <p15:presenceInfo xmlns:p15="http://schemas.microsoft.com/office/powerpoint/2012/main" userId="S::gyoung@colorado.edu::478d3def-4018-43ca-b31a-4c1d0fa61f2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03" autoAdjust="0"/>
    <p:restoredTop sz="94662" autoAdjust="0"/>
  </p:normalViewPr>
  <p:slideViewPr>
    <p:cSldViewPr snapToGrid="0" snapToObjects="1">
      <p:cViewPr varScale="1">
        <p:scale>
          <a:sx n="108" d="100"/>
          <a:sy n="108" d="100"/>
        </p:scale>
        <p:origin x="1686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48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59" d="100"/>
          <a:sy n="59" d="100"/>
        </p:scale>
        <p:origin x="-2776" y="-11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11-30T08:25:19.705" idx="1">
    <p:pos x="10" y="10"/>
    <p:text/>
    <p:extLst>
      <p:ext uri="{C676402C-5697-4E1C-873F-D02D1690AC5C}">
        <p15:threadingInfo xmlns:p15="http://schemas.microsoft.com/office/powerpoint/2012/main" timeZoneBias="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89FC96-C071-1C42-B545-218FF60E4BA5}" type="datetimeFigureOut">
              <a:rPr lang="en-US" smtClean="0"/>
              <a:pPr/>
              <a:t>3/16/2021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5C6D27-0767-DD4A-AB9C-CD8B7E8DDE7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22665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C6D27-0767-DD4A-AB9C-CD8B7E8DDE7F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5C6D27-0767-DD4A-AB9C-CD8B7E8DDE7F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39141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A69A5-9508-2E4F-901B-341027531B8D}" type="datetimeFigureOut">
              <a:rPr lang="en-US" smtClean="0"/>
              <a:pPr/>
              <a:t>3/16/2021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80378-E61A-334A-A1D8-72561101DC5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825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A69A5-9508-2E4F-901B-341027531B8D}" type="datetimeFigureOut">
              <a:rPr lang="en-US" smtClean="0"/>
              <a:pPr/>
              <a:t>3/16/2021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80378-E61A-334A-A1D8-72561101DC5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8833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A69A5-9508-2E4F-901B-341027531B8D}" type="datetimeFigureOut">
              <a:rPr lang="en-US" smtClean="0"/>
              <a:pPr/>
              <a:t>3/16/2021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80378-E61A-334A-A1D8-72561101DC5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5935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A69A5-9508-2E4F-901B-341027531B8D}" type="datetimeFigureOut">
              <a:rPr lang="en-US" smtClean="0"/>
              <a:pPr/>
              <a:t>3/16/2021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80378-E61A-334A-A1D8-72561101DC5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7830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A69A5-9508-2E4F-901B-341027531B8D}" type="datetimeFigureOut">
              <a:rPr lang="en-US" smtClean="0"/>
              <a:pPr/>
              <a:t>3/16/2021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80378-E61A-334A-A1D8-72561101DC5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858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A69A5-9508-2E4F-901B-341027531B8D}" type="datetimeFigureOut">
              <a:rPr lang="en-US" smtClean="0"/>
              <a:pPr/>
              <a:t>3/16/2021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80378-E61A-334A-A1D8-72561101DC5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108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A69A5-9508-2E4F-901B-341027531B8D}" type="datetimeFigureOut">
              <a:rPr lang="en-US" smtClean="0"/>
              <a:pPr/>
              <a:t>3/16/2021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80378-E61A-334A-A1D8-72561101DC5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723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A69A5-9508-2E4F-901B-341027531B8D}" type="datetimeFigureOut">
              <a:rPr lang="en-US" smtClean="0"/>
              <a:pPr/>
              <a:t>3/16/2021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80378-E61A-334A-A1D8-72561101DC5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2274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A69A5-9508-2E4F-901B-341027531B8D}" type="datetimeFigureOut">
              <a:rPr lang="en-US" smtClean="0"/>
              <a:pPr/>
              <a:t>3/16/2021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80378-E61A-334A-A1D8-72561101DC5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22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A69A5-9508-2E4F-901B-341027531B8D}" type="datetimeFigureOut">
              <a:rPr lang="en-US" smtClean="0"/>
              <a:pPr/>
              <a:t>3/16/2021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80378-E61A-334A-A1D8-72561101DC5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33737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A69A5-9508-2E4F-901B-341027531B8D}" type="datetimeFigureOut">
              <a:rPr lang="en-US" smtClean="0"/>
              <a:pPr/>
              <a:t>3/16/2021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80378-E61A-334A-A1D8-72561101DC5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9576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FA69A5-9508-2E4F-901B-341027531B8D}" type="datetimeFigureOut">
              <a:rPr lang="en-US" smtClean="0"/>
              <a:pPr/>
              <a:t>3/16/2021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C80378-E61A-334A-A1D8-72561101DC5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22749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5" Type="http://schemas.openxmlformats.org/officeDocument/2006/relationships/comments" Target="../comments/comment1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package" Target="../embeddings/Microsoft_Word_Document.docx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package" Target="../embeddings/Microsoft_Word_Document1.docx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package" Target="../embeddings/Microsoft_Word_Document2.docx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package" Target="../embeddings/Microsoft_Word_Document3.docx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package" Target="../embeddings/Microsoft_Word_Document4.docx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package" Target="../embeddings/Microsoft_Word_Document5.docx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package" Target="../embeddings/Microsoft_Word_Document6.docx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B_889oBKkN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re_2033047c.jpg"/>
          <p:cNvPicPr>
            <a:picLocks noChangeAspect="1"/>
          </p:cNvPicPr>
          <p:nvPr/>
        </p:nvPicPr>
        <p:blipFill>
          <a:blip r:embed="rId2">
            <a:alphaModFix amt="6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567" y="1457009"/>
            <a:ext cx="5285433" cy="39640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br>
              <a:rPr lang="en-US" dirty="0"/>
            </a:b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1" y="100484"/>
            <a:ext cx="4371035" cy="34782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2" y="3748504"/>
            <a:ext cx="4371034" cy="29914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59355" y="436728"/>
            <a:ext cx="26988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2011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53887" y="4726846"/>
            <a:ext cx="42171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Mohamed Bouazizi Tunisia </a:t>
            </a:r>
          </a:p>
        </p:txBody>
      </p:sp>
    </p:spTree>
    <p:extLst>
      <p:ext uri="{BB962C8B-B14F-4D97-AF65-F5344CB8AC3E}">
        <p14:creationId xmlns:p14="http://schemas.microsoft.com/office/powerpoint/2010/main" val="33967957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862" y="215168"/>
            <a:ext cx="5241945" cy="1143000"/>
          </a:xfrm>
        </p:spPr>
        <p:txBody>
          <a:bodyPr/>
          <a:lstStyle/>
          <a:p>
            <a:r>
              <a:rPr lang="en-US" dirty="0"/>
              <a:t>Jasmine Revolution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7007" y="1358168"/>
            <a:ext cx="5329394" cy="4525963"/>
          </a:xfrm>
        </p:spPr>
        <p:txBody>
          <a:bodyPr vert="horz">
            <a:normAutofit/>
          </a:bodyPr>
          <a:lstStyle/>
          <a:p>
            <a:r>
              <a:rPr lang="en-US" dirty="0"/>
              <a:t>Mohamed </a:t>
            </a:r>
            <a:r>
              <a:rPr lang="en-US" dirty="0" err="1"/>
              <a:t>Bouazizi</a:t>
            </a:r>
            <a:r>
              <a:rPr lang="en-US" dirty="0"/>
              <a:t> 17 Dec 2010 in </a:t>
            </a:r>
            <a:r>
              <a:rPr lang="en-US" dirty="0" err="1"/>
              <a:t>Sidi</a:t>
            </a:r>
            <a:r>
              <a:rPr lang="en-US" dirty="0"/>
              <a:t> </a:t>
            </a:r>
            <a:r>
              <a:rPr lang="en-US" dirty="0" err="1"/>
              <a:t>Bouzid</a:t>
            </a:r>
            <a:endParaRPr lang="en-US" dirty="0"/>
          </a:p>
        </p:txBody>
      </p:sp>
      <p:pic>
        <p:nvPicPr>
          <p:cNvPr id="6" name="Picture 5" descr="tunisia-city-of-tunis-portrait-of-president-zine-el-abidine-ben-ali-hnw6h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9893" y="531766"/>
            <a:ext cx="2943178" cy="49511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29" y="3007337"/>
            <a:ext cx="4638572" cy="3092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3231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862" y="215168"/>
            <a:ext cx="5241945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Jasmine Revolution</a:t>
            </a:r>
            <a:br>
              <a:rPr lang="en-US" dirty="0"/>
            </a:br>
            <a:r>
              <a:rPr lang="en-US" sz="3600" dirty="0"/>
              <a:t>Revolutionary Situation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7007" y="1521871"/>
            <a:ext cx="5329394" cy="4525963"/>
          </a:xfrm>
        </p:spPr>
        <p:txBody>
          <a:bodyPr vert="horz">
            <a:normAutofit/>
          </a:bodyPr>
          <a:lstStyle/>
          <a:p>
            <a:r>
              <a:rPr lang="en-US" dirty="0"/>
              <a:t>President Zine al-</a:t>
            </a:r>
            <a:r>
              <a:rPr lang="en-US" dirty="0" err="1"/>
              <a:t>Abidine</a:t>
            </a:r>
            <a:r>
              <a:rPr lang="en-US" dirty="0"/>
              <a:t> Ben Ali – </a:t>
            </a:r>
            <a:r>
              <a:rPr lang="en-US" i="1" dirty="0" err="1"/>
              <a:t>Mukhabarat</a:t>
            </a:r>
            <a:endParaRPr lang="en-US" i="1" dirty="0"/>
          </a:p>
          <a:p>
            <a:r>
              <a:rPr lang="en-US" dirty="0"/>
              <a:t>Tunisian Economy</a:t>
            </a:r>
          </a:p>
          <a:p>
            <a:r>
              <a:rPr lang="en-US" dirty="0"/>
              <a:t>Democratic Deficit</a:t>
            </a:r>
          </a:p>
          <a:p>
            <a:r>
              <a:rPr lang="en-US" dirty="0"/>
              <a:t>Corruption</a:t>
            </a:r>
          </a:p>
          <a:p>
            <a:r>
              <a:rPr lang="en-US" dirty="0"/>
              <a:t>The Army</a:t>
            </a:r>
          </a:p>
          <a:p>
            <a:r>
              <a:rPr lang="en-US" dirty="0"/>
              <a:t>International Context</a:t>
            </a:r>
          </a:p>
        </p:txBody>
      </p:sp>
      <p:pic>
        <p:nvPicPr>
          <p:cNvPr id="7" name="Picture 6" descr="ben-al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3168" y="0"/>
            <a:ext cx="3690832" cy="3736258"/>
          </a:xfrm>
          <a:prstGeom prst="rect">
            <a:avLst/>
          </a:prstGeom>
        </p:spPr>
      </p:pic>
      <p:pic>
        <p:nvPicPr>
          <p:cNvPr id="6" name="Picture 5" descr="20314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6628" y="4050254"/>
            <a:ext cx="4572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3231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10063-9B17-4086-940C-EDBA36799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5658465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Jasmine Revolution</a:t>
            </a:r>
            <a:br>
              <a:rPr lang="en-US" dirty="0"/>
            </a:br>
            <a:r>
              <a:rPr lang="en-US" sz="4000" dirty="0"/>
              <a:t>Revolutionary Outcome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95FE98-3C50-44F6-91B2-2E91E308F0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 rot="16200000">
            <a:off x="595352" y="1331397"/>
            <a:ext cx="5366664" cy="5869103"/>
          </a:xfrm>
        </p:spPr>
        <p:txBody>
          <a:bodyPr/>
          <a:lstStyle/>
          <a:p>
            <a:r>
              <a:rPr lang="en-US" dirty="0"/>
              <a:t>Why Democracy?</a:t>
            </a:r>
          </a:p>
          <a:p>
            <a:r>
              <a:rPr lang="en-US" dirty="0"/>
              <a:t>Interim Government</a:t>
            </a:r>
          </a:p>
          <a:p>
            <a:r>
              <a:rPr lang="en-US" dirty="0"/>
              <a:t>RCD Party banned</a:t>
            </a:r>
          </a:p>
          <a:p>
            <a:r>
              <a:rPr lang="en-US" dirty="0"/>
              <a:t>Ennahda/</a:t>
            </a:r>
            <a:r>
              <a:rPr lang="en-US" dirty="0" err="1"/>
              <a:t>Gannouchi</a:t>
            </a:r>
            <a:r>
              <a:rPr lang="en-US" dirty="0"/>
              <a:t> elected</a:t>
            </a:r>
          </a:p>
          <a:p>
            <a:r>
              <a:rPr lang="en-US" dirty="0"/>
              <a:t>New progressive constitution</a:t>
            </a:r>
          </a:p>
          <a:p>
            <a:r>
              <a:rPr lang="en-US" dirty="0" err="1"/>
              <a:t>Beji</a:t>
            </a:r>
            <a:r>
              <a:rPr lang="en-US" dirty="0"/>
              <a:t> Cai Essebsi</a:t>
            </a:r>
          </a:p>
          <a:p>
            <a:r>
              <a:rPr lang="en-US" dirty="0"/>
              <a:t>Islam and Democracy</a:t>
            </a:r>
          </a:p>
          <a:p>
            <a:r>
              <a:rPr lang="en-US"/>
              <a:t>Civil Society</a:t>
            </a:r>
            <a:endParaRPr lang="en-US" dirty="0"/>
          </a:p>
        </p:txBody>
      </p:sp>
      <p:pic>
        <p:nvPicPr>
          <p:cNvPr id="5" name="Picture 4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5E588816-7376-435E-A07E-1FBCF8D4BA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0066" y="0"/>
            <a:ext cx="2653934" cy="1920081"/>
          </a:xfrm>
          <a:prstGeom prst="rect">
            <a:avLst/>
          </a:prstGeom>
        </p:spPr>
      </p:pic>
      <p:pic>
        <p:nvPicPr>
          <p:cNvPr id="7" name="Picture 6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1295436C-13AE-4A62-8724-16275FD534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0066" y="1819275"/>
            <a:ext cx="2653934" cy="3291840"/>
          </a:xfrm>
          <a:prstGeom prst="rect">
            <a:avLst/>
          </a:prstGeom>
        </p:spPr>
      </p:pic>
      <p:pic>
        <p:nvPicPr>
          <p:cNvPr id="9" name="Picture 8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986EB83E-5BD3-4591-B7C8-5CD34711C4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4625" y="5111115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9259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9182"/>
            <a:ext cx="8229600" cy="914400"/>
          </a:xfrm>
        </p:spPr>
        <p:txBody>
          <a:bodyPr>
            <a:normAutofit/>
          </a:bodyPr>
          <a:lstStyle/>
          <a:p>
            <a:r>
              <a:rPr lang="en-US" dirty="0"/>
              <a:t>Libya 2011 – The End of el </a:t>
            </a:r>
            <a:r>
              <a:rPr lang="en-US" dirty="0" err="1"/>
              <a:t>Qadaffi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72955" y="1023582"/>
            <a:ext cx="8639033" cy="4299045"/>
          </a:xfrm>
        </p:spPr>
        <p:txBody>
          <a:bodyPr vert="horz"/>
          <a:lstStyle/>
          <a:p>
            <a:r>
              <a:rPr lang="en-US" dirty="0"/>
              <a:t>Feb 11 – Anti Government demonstrations spread to Tripoli &amp; quickly became armed revolt</a:t>
            </a:r>
          </a:p>
          <a:p>
            <a:r>
              <a:rPr lang="en-US" dirty="0"/>
              <a:t>Mar 11 – UN Security Council authorizes “all necessary measures” to protect the population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196" y="3403410"/>
            <a:ext cx="6141493" cy="3454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5486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831" y="15330"/>
            <a:ext cx="7997588" cy="626116"/>
          </a:xfrm>
        </p:spPr>
        <p:txBody>
          <a:bodyPr>
            <a:normAutofit fontScale="90000"/>
          </a:bodyPr>
          <a:lstStyle/>
          <a:p>
            <a:r>
              <a:rPr lang="en-US" dirty="0"/>
              <a:t>Libya 2011 – The End of el </a:t>
            </a:r>
            <a:r>
              <a:rPr lang="en-US" dirty="0" err="1"/>
              <a:t>Qadaffi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2831" y="818867"/>
            <a:ext cx="8871041" cy="4080680"/>
          </a:xfrm>
        </p:spPr>
        <p:txBody>
          <a:bodyPr vert="horz">
            <a:normAutofit fontScale="85000" lnSpcReduction="10000"/>
          </a:bodyPr>
          <a:lstStyle/>
          <a:p>
            <a:r>
              <a:rPr lang="en-US" dirty="0"/>
              <a:t>Mar 11 – NATO Airstrikes support Rebels advancing </a:t>
            </a:r>
            <a:r>
              <a:rPr lang="en-US" dirty="0" err="1"/>
              <a:t>fm</a:t>
            </a:r>
            <a:r>
              <a:rPr lang="en-US" dirty="0"/>
              <a:t> Benghazi</a:t>
            </a:r>
          </a:p>
          <a:p>
            <a:r>
              <a:rPr lang="en-US" dirty="0"/>
              <a:t>Aug 11 – Tripoli falls after 6 months of brutal fighting particularly in </a:t>
            </a:r>
            <a:r>
              <a:rPr lang="en-US" dirty="0" err="1"/>
              <a:t>Misrata</a:t>
            </a:r>
            <a:r>
              <a:rPr lang="en-US" dirty="0"/>
              <a:t>, 6k dead</a:t>
            </a:r>
          </a:p>
          <a:p>
            <a:r>
              <a:rPr lang="en-US" dirty="0"/>
              <a:t>Aug 11 -  </a:t>
            </a:r>
            <a:r>
              <a:rPr lang="en-US" dirty="0" err="1"/>
              <a:t>Khadaffi</a:t>
            </a:r>
            <a:r>
              <a:rPr lang="en-US" dirty="0"/>
              <a:t> is captured in near his hometown of </a:t>
            </a:r>
            <a:r>
              <a:rPr lang="en-US" dirty="0" err="1"/>
              <a:t>Surt</a:t>
            </a:r>
            <a:r>
              <a:rPr lang="en-US" dirty="0"/>
              <a:t>, where he is beaten and killed, ending 42 </a:t>
            </a:r>
            <a:r>
              <a:rPr lang="en-US" dirty="0" err="1"/>
              <a:t>yrs</a:t>
            </a:r>
            <a:r>
              <a:rPr lang="en-US" dirty="0"/>
              <a:t> of rule</a:t>
            </a:r>
          </a:p>
          <a:p>
            <a:r>
              <a:rPr lang="en-US" dirty="0"/>
              <a:t>Jul 12 – NTC/</a:t>
            </a:r>
            <a:r>
              <a:rPr lang="en-US" dirty="0" err="1"/>
              <a:t>Jebril</a:t>
            </a:r>
            <a:r>
              <a:rPr lang="en-US" dirty="0"/>
              <a:t> &amp; Elections</a:t>
            </a:r>
          </a:p>
          <a:p>
            <a:r>
              <a:rPr lang="en-US" dirty="0"/>
              <a:t>Today – Instability over 300 Militias compete for control</a:t>
            </a:r>
          </a:p>
          <a:p>
            <a:endParaRPr lang="en-US" dirty="0"/>
          </a:p>
        </p:txBody>
      </p:sp>
      <p:pic>
        <p:nvPicPr>
          <p:cNvPr id="8" name="Picture 7" descr="A picture containing floor, person&#10;&#10;Description automatically generated">
            <a:extLst>
              <a:ext uri="{FF2B5EF4-FFF2-40B4-BE49-F238E27FC236}">
                <a16:creationId xmlns:a16="http://schemas.microsoft.com/office/drawing/2014/main" id="{385A9A6A-F06D-45C4-82A9-9B7F631415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8359" y="4164881"/>
            <a:ext cx="4016682" cy="2677788"/>
          </a:xfrm>
          <a:prstGeom prst="rect">
            <a:avLst/>
          </a:prstGeom>
        </p:spPr>
      </p:pic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597B1FAF-7D03-42E5-9E94-FA26ABDD7B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28" y="4315868"/>
            <a:ext cx="3533313" cy="2520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8252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716" y="65570"/>
            <a:ext cx="8229600" cy="1143000"/>
          </a:xfrm>
        </p:spPr>
        <p:txBody>
          <a:bodyPr/>
          <a:lstStyle/>
          <a:p>
            <a:r>
              <a:rPr lang="en-US" dirty="0"/>
              <a:t>LIBYA – The End of Colonel Qaddafi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37104" y="1600200"/>
            <a:ext cx="3094276" cy="1961702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UN Resolution 1973 of Mar 2011 hands control to NATO</a:t>
            </a:r>
          </a:p>
          <a:p>
            <a:r>
              <a:rPr lang="en-US" dirty="0"/>
              <a:t>Who are we helping/arming?</a:t>
            </a:r>
          </a:p>
          <a:p>
            <a:r>
              <a:rPr lang="en-US" dirty="0"/>
              <a:t>Benghazi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33044" y="4457372"/>
            <a:ext cx="349347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Qaddafi’s Rule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Italian Fascism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Capricious  Extravagance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Kin &amp; Clan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Military  Disorganization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B675DE-3EB6-484E-AB66-1A56010081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08" y="1146604"/>
            <a:ext cx="5279904" cy="3167943"/>
          </a:xfrm>
          <a:prstGeom prst="rect">
            <a:avLst/>
          </a:prstGeo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3B293625-DDE6-48EB-ADAB-552BC7F8868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45815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Timeline: December 2010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6029127"/>
              </p:ext>
            </p:extLst>
          </p:nvPr>
        </p:nvGraphicFramePr>
        <p:xfrm>
          <a:off x="119927" y="1980927"/>
          <a:ext cx="8883396" cy="41382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11086692" imgH="2730400" progId="Word.Document.12">
                  <p:embed/>
                </p:oleObj>
              </mc:Choice>
              <mc:Fallback>
                <p:oleObj name="Document" r:id="rId2" imgW="11086692" imgH="2730400" progId="Word.Document.12">
                  <p:embed/>
                  <p:pic>
                    <p:nvPicPr>
                      <p:cNvPr id="0" name="Picture 10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927" y="1980927"/>
                        <a:ext cx="8883396" cy="413823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760740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January 2011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1967246"/>
              </p:ext>
            </p:extLst>
          </p:nvPr>
        </p:nvGraphicFramePr>
        <p:xfrm>
          <a:off x="133350" y="1747838"/>
          <a:ext cx="9420225" cy="4618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11071800" imgH="3026160" progId="Word.Document.12">
                  <p:embed/>
                </p:oleObj>
              </mc:Choice>
              <mc:Fallback>
                <p:oleObj name="Document" r:id="rId2" imgW="11071800" imgH="3026160" progId="Word.Document.12">
                  <p:embed/>
                  <p:pic>
                    <p:nvPicPr>
                      <p:cNvPr id="0" name="Picture 10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350" y="1747838"/>
                        <a:ext cx="9420225" cy="46180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68810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January cont’d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4514201"/>
              </p:ext>
            </p:extLst>
          </p:nvPr>
        </p:nvGraphicFramePr>
        <p:xfrm>
          <a:off x="284053" y="1417638"/>
          <a:ext cx="9189950" cy="5133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11071800" imgH="3821400" progId="Word.Document.12">
                  <p:embed/>
                </p:oleObj>
              </mc:Choice>
              <mc:Fallback>
                <p:oleObj name="Document" r:id="rId2" imgW="11071800" imgH="3821400" progId="Word.Document.12">
                  <p:embed/>
                  <p:pic>
                    <p:nvPicPr>
                      <p:cNvPr id="0" name="Picture 8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053" y="1417638"/>
                        <a:ext cx="9189950" cy="51332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252240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January cont’d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7688205"/>
              </p:ext>
            </p:extLst>
          </p:nvPr>
        </p:nvGraphicFramePr>
        <p:xfrm>
          <a:off x="322263" y="1417638"/>
          <a:ext cx="9023350" cy="5121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11071800" imgH="5842080" progId="Word.Document.12">
                  <p:embed/>
                </p:oleObj>
              </mc:Choice>
              <mc:Fallback>
                <p:oleObj name="Document" r:id="rId2" imgW="11071800" imgH="5842080" progId="Word.Document.12">
                  <p:embed/>
                  <p:pic>
                    <p:nvPicPr>
                      <p:cNvPr id="0" name="Picture 10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2263" y="1417638"/>
                        <a:ext cx="9023350" cy="5121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816356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919" y="274637"/>
            <a:ext cx="3456633" cy="2157064"/>
          </a:xfrm>
        </p:spPr>
        <p:txBody>
          <a:bodyPr/>
          <a:lstStyle/>
          <a:p>
            <a:r>
              <a:rPr lang="en-US" b="1" dirty="0"/>
              <a:t>Questions?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1355" y="274637"/>
            <a:ext cx="3240956" cy="6307033"/>
          </a:xfrm>
        </p:spPr>
        <p:txBody>
          <a:bodyPr vert="horz">
            <a:normAutofit fontScale="92500" lnSpcReduction="20000"/>
          </a:bodyPr>
          <a:lstStyle/>
          <a:p>
            <a:r>
              <a:rPr lang="en-US" dirty="0"/>
              <a:t>What comes to mind when you think about the Arab Spring?</a:t>
            </a:r>
          </a:p>
          <a:p>
            <a:r>
              <a:rPr lang="en-US" dirty="0"/>
              <a:t>Why then?</a:t>
            </a:r>
          </a:p>
          <a:p>
            <a:r>
              <a:rPr lang="en-US" dirty="0"/>
              <a:t>Why this region?</a:t>
            </a:r>
          </a:p>
          <a:p>
            <a:r>
              <a:rPr lang="en-US" dirty="0"/>
              <a:t>Is it over and/or was it successful?</a:t>
            </a:r>
          </a:p>
          <a:p>
            <a:r>
              <a:rPr lang="en-US" dirty="0"/>
              <a:t>What was/is the significance?</a:t>
            </a:r>
          </a:p>
          <a:p>
            <a:r>
              <a:rPr lang="en-US" dirty="0"/>
              <a:t>What Theory of Revolution best explains these events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460" y="1977118"/>
            <a:ext cx="5847540" cy="3241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4359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February 2011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4621098"/>
              </p:ext>
            </p:extLst>
          </p:nvPr>
        </p:nvGraphicFramePr>
        <p:xfrm>
          <a:off x="152400" y="1608138"/>
          <a:ext cx="9212263" cy="5211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11071800" imgH="5586120" progId="Word.Document.12">
                  <p:embed/>
                </p:oleObj>
              </mc:Choice>
              <mc:Fallback>
                <p:oleObj name="Document" r:id="rId2" imgW="11071800" imgH="5586120" progId="Word.Document.12">
                  <p:embed/>
                  <p:pic>
                    <p:nvPicPr>
                      <p:cNvPr id="0" name="Picture 9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1608138"/>
                        <a:ext cx="9212263" cy="52117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913206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February cont’d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0181422"/>
              </p:ext>
            </p:extLst>
          </p:nvPr>
        </p:nvGraphicFramePr>
        <p:xfrm>
          <a:off x="265113" y="1417638"/>
          <a:ext cx="9042400" cy="52335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11071800" imgH="5284440" progId="Word.Document.12">
                  <p:embed/>
                </p:oleObj>
              </mc:Choice>
              <mc:Fallback>
                <p:oleObj name="Document" r:id="rId2" imgW="11071800" imgH="5284440" progId="Word.Document.12">
                  <p:embed/>
                  <p:pic>
                    <p:nvPicPr>
                      <p:cNvPr id="0" name="Picture 10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5113" y="1417638"/>
                        <a:ext cx="9042400" cy="523355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22694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March and May 2011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4483324"/>
              </p:ext>
            </p:extLst>
          </p:nvPr>
        </p:nvGraphicFramePr>
        <p:xfrm>
          <a:off x="227013" y="1417638"/>
          <a:ext cx="9307512" cy="51868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11071800" imgH="5704920" progId="Word.Document.12">
                  <p:embed/>
                </p:oleObj>
              </mc:Choice>
              <mc:Fallback>
                <p:oleObj name="Document" r:id="rId2" imgW="11071800" imgH="5704920" progId="Word.Document.12">
                  <p:embed/>
                  <p:pic>
                    <p:nvPicPr>
                      <p:cNvPr id="0" name="Picture 9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7013" y="1417638"/>
                        <a:ext cx="9307512" cy="518684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897401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20632"/>
          </a:xfrm>
        </p:spPr>
        <p:txBody>
          <a:bodyPr/>
          <a:lstStyle/>
          <a:p>
            <a:r>
              <a:rPr lang="en-US" dirty="0"/>
              <a:t>Social Media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sz="half" idx="1"/>
          </p:nvPr>
        </p:nvSpPr>
        <p:spPr>
          <a:xfrm>
            <a:off x="271306" y="1276142"/>
            <a:ext cx="3315956" cy="5144755"/>
          </a:xfrm>
        </p:spPr>
        <p:txBody>
          <a:bodyPr vert="horz"/>
          <a:lstStyle/>
          <a:p>
            <a:r>
              <a:rPr lang="en-US" dirty="0"/>
              <a:t>What is social media?</a:t>
            </a:r>
          </a:p>
          <a:p>
            <a:r>
              <a:rPr lang="en-US" dirty="0"/>
              <a:t>What role did social media play?</a:t>
            </a:r>
          </a:p>
          <a:p>
            <a:r>
              <a:rPr lang="en-US" dirty="0"/>
              <a:t>Could this have happened without social media?</a:t>
            </a:r>
          </a:p>
          <a:p>
            <a:pPr lvl="1"/>
            <a:r>
              <a:rPr lang="en-US" dirty="0"/>
              <a:t>1990s, 1980s, 1970s, etc.?</a:t>
            </a:r>
          </a:p>
          <a:p>
            <a:pPr lvl="1"/>
            <a:r>
              <a:rPr lang="en-US" dirty="0"/>
              <a:t>1919?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76142"/>
            <a:ext cx="4038600" cy="2019718"/>
          </a:xfrm>
        </p:spPr>
        <p:txBody>
          <a:bodyPr/>
          <a:lstStyle/>
          <a:p>
            <a:r>
              <a:rPr lang="en-US" dirty="0"/>
              <a:t>Government control</a:t>
            </a:r>
          </a:p>
          <a:p>
            <a:r>
              <a:rPr lang="en-US" dirty="0"/>
              <a:t>Iran and China’s experience with control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854" y="2994409"/>
            <a:ext cx="5583614" cy="370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1942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Arab Spring - Syria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73" y="1316970"/>
            <a:ext cx="4041674" cy="2832405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070" y="1456134"/>
            <a:ext cx="4038600" cy="2693241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191" y="3697794"/>
            <a:ext cx="4016616" cy="3012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0375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57" y="63621"/>
            <a:ext cx="3039626" cy="981407"/>
          </a:xfrm>
        </p:spPr>
        <p:txBody>
          <a:bodyPr>
            <a:normAutofit fontScale="90000"/>
          </a:bodyPr>
          <a:lstStyle/>
          <a:p>
            <a:r>
              <a:rPr lang="en-US" dirty="0"/>
              <a:t>Arab Spring –</a:t>
            </a:r>
            <a:br>
              <a:rPr lang="en-US" dirty="0"/>
            </a:br>
            <a:r>
              <a:rPr lang="en-US" dirty="0"/>
              <a:t> Syria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2587451" cy="4525963"/>
          </a:xfrm>
        </p:spPr>
        <p:txBody>
          <a:bodyPr/>
          <a:lstStyle/>
          <a:p>
            <a:r>
              <a:rPr lang="en-US" dirty="0"/>
              <a:t>The same or unique?</a:t>
            </a:r>
          </a:p>
          <a:p>
            <a:r>
              <a:rPr lang="en-US" dirty="0"/>
              <a:t>Sectarian: </a:t>
            </a:r>
            <a:r>
              <a:rPr lang="en-US" dirty="0" err="1"/>
              <a:t>Nasayris</a:t>
            </a:r>
            <a:r>
              <a:rPr lang="en-US" dirty="0"/>
              <a:t> or </a:t>
            </a:r>
            <a:r>
              <a:rPr lang="en-US" dirty="0" err="1"/>
              <a:t>Alawites</a:t>
            </a:r>
            <a:endParaRPr lang="en-US" dirty="0"/>
          </a:p>
          <a:p>
            <a:r>
              <a:rPr lang="en-US" dirty="0"/>
              <a:t>Are they Muslim?</a:t>
            </a:r>
          </a:p>
          <a:p>
            <a:r>
              <a:rPr lang="en-US" dirty="0"/>
              <a:t>The Prophet </a:t>
            </a:r>
            <a:br>
              <a:rPr lang="en-US" dirty="0"/>
            </a:br>
            <a:r>
              <a:rPr lang="en-US" dirty="0"/>
              <a:t>Ali/Savior Ali</a:t>
            </a: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651" y="361740"/>
            <a:ext cx="6078857" cy="6084278"/>
          </a:xfrm>
        </p:spPr>
      </p:pic>
    </p:spTree>
    <p:extLst>
      <p:ext uri="{BB962C8B-B14F-4D97-AF65-F5344CB8AC3E}">
        <p14:creationId xmlns:p14="http://schemas.microsoft.com/office/powerpoint/2010/main" val="3912048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4911"/>
            <a:ext cx="8229600" cy="951877"/>
          </a:xfrm>
        </p:spPr>
        <p:txBody>
          <a:bodyPr/>
          <a:lstStyle/>
          <a:p>
            <a:r>
              <a:rPr lang="en-US" dirty="0"/>
              <a:t>Arab Spring - Syria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1113" y="1086788"/>
            <a:ext cx="5365820" cy="3822492"/>
          </a:xfrm>
        </p:spPr>
        <p:txBody>
          <a:bodyPr/>
          <a:lstStyle/>
          <a:p>
            <a:r>
              <a:rPr lang="en-US" dirty="0"/>
              <a:t>History with Israel</a:t>
            </a:r>
          </a:p>
          <a:p>
            <a:r>
              <a:rPr lang="en-US" dirty="0" err="1"/>
              <a:t>Hassef</a:t>
            </a:r>
            <a:r>
              <a:rPr lang="en-US" dirty="0"/>
              <a:t> al Assad, ruled 1970-2000</a:t>
            </a:r>
          </a:p>
          <a:p>
            <a:r>
              <a:rPr lang="en-US" dirty="0"/>
              <a:t>Attempted assassination by the Muslim Brotherhood 1980</a:t>
            </a:r>
          </a:p>
          <a:p>
            <a:r>
              <a:rPr lang="en-US" dirty="0"/>
              <a:t>Palmyra prison</a:t>
            </a:r>
          </a:p>
          <a:p>
            <a:r>
              <a:rPr lang="en-US" dirty="0"/>
              <a:t>“Hama Rules” Feb 1982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933" y="1086788"/>
            <a:ext cx="3237104" cy="4892441"/>
          </a:xfrm>
        </p:spPr>
      </p:pic>
      <p:pic>
        <p:nvPicPr>
          <p:cNvPr id="6" name="Picture 5" descr="660x390photo_1328273659191-1-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269" y="4187366"/>
            <a:ext cx="4519534" cy="2670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638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Arab Spring - Syria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436" y="1600200"/>
            <a:ext cx="4082845" cy="4525963"/>
          </a:xfrm>
        </p:spPr>
        <p:txBody>
          <a:bodyPr/>
          <a:lstStyle/>
          <a:p>
            <a:r>
              <a:rPr lang="en-US" dirty="0"/>
              <a:t>History with U.S.</a:t>
            </a:r>
          </a:p>
          <a:p>
            <a:r>
              <a:rPr lang="en-US" dirty="0"/>
              <a:t>Bashir al Assad</a:t>
            </a:r>
          </a:p>
          <a:p>
            <a:r>
              <a:rPr lang="en-US" dirty="0"/>
              <a:t>2008 Hariri assassination</a:t>
            </a:r>
          </a:p>
          <a:p>
            <a:r>
              <a:rPr lang="en-US" dirty="0" err="1"/>
              <a:t>Petraeus</a:t>
            </a:r>
            <a:r>
              <a:rPr lang="en-US" dirty="0"/>
              <a:t>, AQI and Syria &amp; Abu </a:t>
            </a:r>
            <a:r>
              <a:rPr lang="en-US" dirty="0" err="1"/>
              <a:t>Ghadiya</a:t>
            </a:r>
            <a:endParaRPr lang="en-US" dirty="0"/>
          </a:p>
          <a:p>
            <a:r>
              <a:rPr lang="en-US" dirty="0"/>
              <a:t>Abu Kamal Raid</a:t>
            </a:r>
          </a:p>
          <a:p>
            <a:r>
              <a:rPr lang="en-US" dirty="0"/>
              <a:t>Blowback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894" y="1600200"/>
            <a:ext cx="4970719" cy="3572704"/>
          </a:xfrm>
        </p:spPr>
      </p:pic>
    </p:spTree>
    <p:extLst>
      <p:ext uri="{BB962C8B-B14F-4D97-AF65-F5344CB8AC3E}">
        <p14:creationId xmlns:p14="http://schemas.microsoft.com/office/powerpoint/2010/main" val="35266453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767178"/>
          </a:xfrm>
        </p:spPr>
        <p:txBody>
          <a:bodyPr/>
          <a:lstStyle/>
          <a:p>
            <a:r>
              <a:rPr lang="en-US" dirty="0"/>
              <a:t>Syria - WMD</a:t>
            </a:r>
          </a:p>
        </p:txBody>
      </p:sp>
      <p:pic>
        <p:nvPicPr>
          <p:cNvPr id="5" name="Content Placeholder 4" descr="syria-chemical-weapons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2783" y="1622687"/>
            <a:ext cx="4545417" cy="4448331"/>
          </a:xfrm>
        </p:spPr>
      </p:pic>
      <p:pic>
        <p:nvPicPr>
          <p:cNvPr id="6" name="Content Placeholder 5" descr="Syrian-gas-attack-casualties1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784091" y="1041816"/>
            <a:ext cx="4248732" cy="2383435"/>
          </a:xfrm>
        </p:spPr>
      </p:pic>
      <p:pic>
        <p:nvPicPr>
          <p:cNvPr id="7" name="Picture 6" descr="syria-chemical-weapons__303x30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4091" y="3582268"/>
            <a:ext cx="4234721" cy="2923463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767178"/>
          </a:xfrm>
        </p:spPr>
        <p:txBody>
          <a:bodyPr/>
          <a:lstStyle/>
          <a:p>
            <a:r>
              <a:rPr lang="en-US" dirty="0"/>
              <a:t>Syria - WMD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 descr="23301822_BG1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71805" y="1356610"/>
            <a:ext cx="6152790" cy="4512046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0678"/>
            <a:ext cx="8229600" cy="1125416"/>
          </a:xfrm>
        </p:spPr>
        <p:txBody>
          <a:bodyPr/>
          <a:lstStyle/>
          <a:p>
            <a:r>
              <a:rPr lang="en-US" dirty="0"/>
              <a:t>Obama’s  Cairo Speech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95754"/>
            <a:ext cx="9043516" cy="1024933"/>
          </a:xfrm>
        </p:spPr>
        <p:txBody>
          <a:bodyPr/>
          <a:lstStyle/>
          <a:p>
            <a:r>
              <a:rPr lang="en-US" dirty="0">
                <a:hlinkClick r:id="rId3"/>
              </a:rPr>
              <a:t>http://www.youtube.com/watch?v=B_889oBKkNU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432" y="2069146"/>
            <a:ext cx="6571621" cy="448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061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Obama &amp; Syria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74" y="2451798"/>
            <a:ext cx="4528426" cy="2547239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Missed Opportunities with SNC, NCC &amp; OSOS</a:t>
            </a:r>
          </a:p>
          <a:p>
            <a:r>
              <a:rPr lang="en-US" dirty="0"/>
              <a:t>Chemical Weapons</a:t>
            </a:r>
          </a:p>
          <a:p>
            <a:r>
              <a:rPr lang="en-US" dirty="0"/>
              <a:t>Arming the Opposition</a:t>
            </a:r>
          </a:p>
          <a:p>
            <a:r>
              <a:rPr lang="en-US" dirty="0"/>
              <a:t>Refugees</a:t>
            </a:r>
          </a:p>
          <a:p>
            <a:r>
              <a:rPr lang="en-US" dirty="0"/>
              <a:t>Courting Assad</a:t>
            </a:r>
          </a:p>
          <a:p>
            <a:r>
              <a:rPr lang="en-US" dirty="0"/>
              <a:t>Condemning Assad</a:t>
            </a:r>
          </a:p>
          <a:p>
            <a:r>
              <a:rPr lang="en-US" dirty="0"/>
              <a:t>Putin?</a:t>
            </a:r>
          </a:p>
        </p:txBody>
      </p:sp>
    </p:spTree>
    <p:extLst>
      <p:ext uri="{BB962C8B-B14F-4D97-AF65-F5344CB8AC3E}">
        <p14:creationId xmlns:p14="http://schemas.microsoft.com/office/powerpoint/2010/main" val="25852770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7657" y="80387"/>
            <a:ext cx="2939142" cy="3678255"/>
          </a:xfrm>
        </p:spPr>
        <p:txBody>
          <a:bodyPr>
            <a:normAutofit/>
          </a:bodyPr>
          <a:lstStyle/>
          <a:p>
            <a:r>
              <a:rPr lang="en-US" b="1" dirty="0"/>
              <a:t>U.S. Responses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31111" y="3758643"/>
            <a:ext cx="8661679" cy="3013946"/>
          </a:xfrm>
        </p:spPr>
        <p:txBody>
          <a:bodyPr vert="horz">
            <a:normAutofit fontScale="77500" lnSpcReduction="20000"/>
          </a:bodyPr>
          <a:lstStyle/>
          <a:p>
            <a:r>
              <a:rPr lang="en-US" dirty="0"/>
              <a:t>U.S. supported the Tunisian and Egyptian people Sec. of State Hilary Clinton pledged $150 million in emergency aid to Egypt</a:t>
            </a:r>
          </a:p>
          <a:p>
            <a:r>
              <a:rPr lang="en-US" dirty="0"/>
              <a:t>U.S. Export-Import Bank $80 billion in letters of credit to Egypt</a:t>
            </a:r>
          </a:p>
          <a:p>
            <a:r>
              <a:rPr lang="en-US" dirty="0"/>
              <a:t>USAID $50,000 to Tunisia for disaster relief</a:t>
            </a:r>
          </a:p>
          <a:p>
            <a:r>
              <a:rPr lang="en-US" dirty="0"/>
              <a:t>UN Security Council drafted a resolution calling on Assad to step-down or face “harsher” measures in 15 days</a:t>
            </a:r>
          </a:p>
          <a:p>
            <a:r>
              <a:rPr lang="en-US" dirty="0"/>
              <a:t>The US used military force in Libya, but has refused to so in Syria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32" y="80387"/>
            <a:ext cx="5526593" cy="367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0696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Arab Spring - U.S. Responses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981470"/>
          </a:xfrm>
        </p:spPr>
        <p:txBody>
          <a:bodyPr>
            <a:normAutofit fontScale="62500" lnSpcReduction="20000"/>
          </a:bodyPr>
          <a:lstStyle/>
          <a:p>
            <a:r>
              <a:rPr lang="en-US" sz="4000" dirty="0"/>
              <a:t>Should the U.S. support democratic elections in historically autocratic states?</a:t>
            </a:r>
          </a:p>
          <a:p>
            <a:r>
              <a:rPr lang="en-US" sz="4000" dirty="0"/>
              <a:t>Should the U.S. support autocratic leaders in order to maintain stability?</a:t>
            </a:r>
          </a:p>
          <a:p>
            <a:r>
              <a:rPr lang="en-US" sz="4000" dirty="0"/>
              <a:t>Should the U.S. support the protestors by offering moral support against the use of violence by the regimes?</a:t>
            </a:r>
          </a:p>
          <a:p>
            <a:r>
              <a:rPr lang="en-US" sz="4000" dirty="0"/>
              <a:t>Should the U.S. arm the opposition to autocratic leaders?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r>
              <a:rPr lang="en-US" sz="2500" dirty="0"/>
              <a:t>Encourage Arab leaders to cancel emergency laws</a:t>
            </a:r>
          </a:p>
          <a:p>
            <a:r>
              <a:rPr lang="en-US" sz="2500" dirty="0"/>
              <a:t>Encourage control of the security forces to end corruption w/little violence Encourage the development of civic advocacy</a:t>
            </a:r>
          </a:p>
          <a:p>
            <a:r>
              <a:rPr lang="en-US" sz="2500" dirty="0"/>
              <a:t>Economic aid</a:t>
            </a:r>
          </a:p>
          <a:p>
            <a:r>
              <a:rPr lang="en-US" sz="2500" dirty="0"/>
              <a:t>Trade</a:t>
            </a:r>
          </a:p>
        </p:txBody>
      </p:sp>
    </p:spTree>
    <p:extLst>
      <p:ext uri="{BB962C8B-B14F-4D97-AF65-F5344CB8AC3E}">
        <p14:creationId xmlns:p14="http://schemas.microsoft.com/office/powerpoint/2010/main" val="17726905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436" y="274638"/>
            <a:ext cx="4622242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Impact of the Arab Spring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1600200"/>
            <a:ext cx="3933929" cy="4981470"/>
          </a:xfrm>
        </p:spPr>
        <p:txBody>
          <a:bodyPr vert="horz">
            <a:normAutofit fontScale="92500" lnSpcReduction="10000"/>
          </a:bodyPr>
          <a:lstStyle/>
          <a:p>
            <a:r>
              <a:rPr lang="en-US" dirty="0"/>
              <a:t>Do you recognize the impact of these events globally?</a:t>
            </a:r>
          </a:p>
          <a:p>
            <a:pPr lvl="1"/>
            <a:r>
              <a:rPr lang="en-US" dirty="0"/>
              <a:t>Europe</a:t>
            </a:r>
          </a:p>
          <a:p>
            <a:pPr lvl="1"/>
            <a:r>
              <a:rPr lang="en-US" dirty="0"/>
              <a:t>Central Asia</a:t>
            </a:r>
          </a:p>
          <a:p>
            <a:pPr lvl="1"/>
            <a:r>
              <a:rPr lang="en-US" dirty="0"/>
              <a:t>East Asia</a:t>
            </a:r>
          </a:p>
          <a:p>
            <a:pPr lvl="1"/>
            <a:r>
              <a:rPr lang="en-US" dirty="0"/>
              <a:t>Africa</a:t>
            </a:r>
          </a:p>
          <a:p>
            <a:pPr lvl="1"/>
            <a:r>
              <a:rPr lang="en-US" dirty="0"/>
              <a:t>America</a:t>
            </a:r>
          </a:p>
          <a:p>
            <a:r>
              <a:rPr lang="en-US" dirty="0"/>
              <a:t>Roles of the Western powers?</a:t>
            </a:r>
          </a:p>
          <a:p>
            <a:r>
              <a:rPr lang="en-US" dirty="0"/>
              <a:t>Economic effects?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711" y="104775"/>
            <a:ext cx="4514850" cy="664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8536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Was/Is it a Revolution?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en-US" b="1" i="1" dirty="0"/>
              <a:t>American &amp; French Revolution</a:t>
            </a:r>
          </a:p>
          <a:p>
            <a:r>
              <a:rPr lang="en-US" dirty="0"/>
              <a:t>Radical overthrow of government</a:t>
            </a:r>
          </a:p>
          <a:p>
            <a:r>
              <a:rPr lang="en-US" dirty="0"/>
              <a:t>Republicanism</a:t>
            </a:r>
          </a:p>
          <a:p>
            <a:r>
              <a:rPr lang="en-US" dirty="0"/>
              <a:t>Class struggle to change the nature of politics and society</a:t>
            </a:r>
          </a:p>
          <a:p>
            <a:r>
              <a:rPr lang="en-US" dirty="0"/>
              <a:t>Occurred in a single geographical area</a:t>
            </a:r>
          </a:p>
          <a:p>
            <a:r>
              <a:rPr lang="en-US" dirty="0"/>
              <a:t>Development of nationalism </a:t>
            </a:r>
          </a:p>
          <a:p>
            <a:r>
              <a:rPr lang="en-US" dirty="0" err="1"/>
              <a:t>Defronzo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en-US" b="1" i="1" dirty="0"/>
              <a:t>Arab Spring</a:t>
            </a:r>
          </a:p>
          <a:p>
            <a:pPr lvl="0"/>
            <a:r>
              <a:rPr lang="en-US" dirty="0"/>
              <a:t>A wave of protests, strikes and demonstrations</a:t>
            </a:r>
          </a:p>
          <a:p>
            <a:pPr lvl="0"/>
            <a:r>
              <a:rPr lang="en-US" dirty="0"/>
              <a:t>Some overthrown of governments</a:t>
            </a:r>
          </a:p>
          <a:p>
            <a:r>
              <a:rPr lang="en-US" dirty="0"/>
              <a:t>Class struggle</a:t>
            </a:r>
          </a:p>
          <a:p>
            <a:r>
              <a:rPr lang="en-US" dirty="0"/>
              <a:t>Minority groups</a:t>
            </a:r>
          </a:p>
          <a:p>
            <a:r>
              <a:rPr lang="en-US" dirty="0"/>
              <a:t>Regional influence</a:t>
            </a:r>
          </a:p>
          <a:p>
            <a:r>
              <a:rPr lang="en-US" dirty="0"/>
              <a:t>New identity?</a:t>
            </a:r>
          </a:p>
          <a:p>
            <a:r>
              <a:rPr lang="en-US" dirty="0"/>
              <a:t>Arab Nationalist?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6274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s.jpg"/>
          <p:cNvPicPr>
            <a:picLocks noChangeAspect="1"/>
          </p:cNvPicPr>
          <p:nvPr/>
        </p:nvPicPr>
        <p:blipFill>
          <a:blip r:embed="rId2">
            <a:alphaModFix amt="5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Questions?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horz"/>
          <a:lstStyle/>
          <a:p>
            <a:r>
              <a:rPr lang="en-US" dirty="0"/>
              <a:t>Why now?</a:t>
            </a:r>
          </a:p>
          <a:p>
            <a:r>
              <a:rPr lang="en-US" dirty="0"/>
              <a:t>Why this region?</a:t>
            </a:r>
          </a:p>
          <a:p>
            <a:r>
              <a:rPr lang="en-US" dirty="0"/>
              <a:t>Is it over and/or was it successful?</a:t>
            </a:r>
          </a:p>
          <a:p>
            <a:r>
              <a:rPr lang="en-US" dirty="0"/>
              <a:t>How does this affect you?</a:t>
            </a:r>
          </a:p>
          <a:p>
            <a:r>
              <a:rPr lang="en-US"/>
              <a:t>What was</a:t>
            </a:r>
            <a:r>
              <a:rPr lang="en-US" dirty="0"/>
              <a:t>/is the significance?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6971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Geography of the Arab Spring</a:t>
            </a:r>
          </a:p>
        </p:txBody>
      </p:sp>
      <p:pic>
        <p:nvPicPr>
          <p:cNvPr id="7" name="Picture Placeholder 6" descr="arab-spring-map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1" r="1891"/>
          <a:stretch>
            <a:fillRect/>
          </a:stretch>
        </p:blipFill>
        <p:spPr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99912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0742" y="274638"/>
            <a:ext cx="4732773" cy="961310"/>
          </a:xfrm>
        </p:spPr>
        <p:txBody>
          <a:bodyPr/>
          <a:lstStyle/>
          <a:p>
            <a:r>
              <a:rPr lang="en-US" b="1" dirty="0"/>
              <a:t>Characteristics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411982"/>
            <a:ext cx="3592285" cy="6199834"/>
          </a:xfrm>
        </p:spPr>
        <p:txBody>
          <a:bodyPr vert="horz">
            <a:normAutofit fontScale="85000" lnSpcReduction="10000"/>
          </a:bodyPr>
          <a:lstStyle/>
          <a:p>
            <a:pPr marL="285750" indent="-285750"/>
            <a:r>
              <a:rPr lang="en-US" dirty="0"/>
              <a:t>Arab, not Sectarian (in general)</a:t>
            </a:r>
          </a:p>
          <a:p>
            <a:pPr marL="285750" indent="-285750"/>
            <a:r>
              <a:rPr lang="en-US" dirty="0"/>
              <a:t>Lower classes, Students, Laborers, Military</a:t>
            </a:r>
          </a:p>
          <a:p>
            <a:pPr marL="285750" indent="-285750"/>
            <a:r>
              <a:rPr lang="en-US" dirty="0"/>
              <a:t>Populist</a:t>
            </a:r>
          </a:p>
          <a:p>
            <a:pPr marL="285750" indent="-285750"/>
            <a:r>
              <a:rPr lang="en-US" dirty="0"/>
              <a:t>Social Media</a:t>
            </a:r>
          </a:p>
          <a:p>
            <a:pPr marL="285750" indent="-285750"/>
            <a:r>
              <a:rPr lang="en-US" dirty="0"/>
              <a:t>Civil Resistance (strikes, protests, and demonstrations)</a:t>
            </a:r>
          </a:p>
          <a:p>
            <a:pPr marL="285750" indent="-285750"/>
            <a:r>
              <a:rPr lang="en-US" dirty="0"/>
              <a:t>U.S. supported authoritarian regimes</a:t>
            </a:r>
          </a:p>
          <a:p>
            <a:pPr marL="285750" indent="-285750" algn="ctr"/>
            <a:r>
              <a:rPr lang="ar-SA" sz="4000" dirty="0"/>
              <a:t>الشعب يريد اسقاط النظام</a:t>
            </a:r>
            <a:endParaRPr lang="en-US" sz="4000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486" y="1768510"/>
            <a:ext cx="4808135" cy="3205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0313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28422" y="140678"/>
            <a:ext cx="4873451" cy="1075173"/>
          </a:xfrm>
        </p:spPr>
        <p:txBody>
          <a:bodyPr/>
          <a:lstStyle/>
          <a:p>
            <a:r>
              <a:rPr lang="en-US" b="1" dirty="0"/>
              <a:t>Causes</a:t>
            </a:r>
          </a:p>
        </p:txBody>
      </p:sp>
      <p:sp>
        <p:nvSpPr>
          <p:cNvPr id="4" name="Vertical Text Placeholder 3"/>
          <p:cNvSpPr>
            <a:spLocks noGrp="1"/>
          </p:cNvSpPr>
          <p:nvPr>
            <p:ph type="body" orient="vert" idx="1"/>
          </p:nvPr>
        </p:nvSpPr>
        <p:spPr>
          <a:xfrm>
            <a:off x="56523" y="582804"/>
            <a:ext cx="4023108" cy="5918480"/>
          </a:xfrm>
        </p:spPr>
        <p:txBody>
          <a:bodyPr vert="horz">
            <a:normAutofit/>
          </a:bodyPr>
          <a:lstStyle/>
          <a:p>
            <a:pPr marL="457200" indent="-457200"/>
            <a:r>
              <a:rPr lang="en-US" dirty="0"/>
              <a:t>Democratic deficit: dictatorship &amp; authoritarian regimes</a:t>
            </a:r>
          </a:p>
          <a:p>
            <a:pPr marL="457200" indent="-457200"/>
            <a:r>
              <a:rPr lang="en-US" dirty="0"/>
              <a:t>Human rights violations</a:t>
            </a:r>
          </a:p>
          <a:p>
            <a:pPr marL="457200" indent="-457200"/>
            <a:r>
              <a:rPr lang="en-US" dirty="0"/>
              <a:t>Government corruption </a:t>
            </a:r>
          </a:p>
          <a:p>
            <a:pPr marL="457200" indent="-457200"/>
            <a:r>
              <a:rPr lang="en-US" dirty="0"/>
              <a:t>Economic turmoil</a:t>
            </a:r>
          </a:p>
          <a:p>
            <a:pPr marL="457200" indent="-457200"/>
            <a:r>
              <a:rPr lang="en-US" dirty="0"/>
              <a:t>A young, educated, and idle populace</a:t>
            </a:r>
          </a:p>
          <a:p>
            <a:pPr marL="457200" indent="-457200"/>
            <a:endParaRPr lang="en-US" dirty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790" y="1316334"/>
            <a:ext cx="5534098" cy="3452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0415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4697604" cy="801687"/>
          </a:xfrm>
        </p:spPr>
        <p:txBody>
          <a:bodyPr/>
          <a:lstStyle/>
          <a:p>
            <a:r>
              <a:rPr lang="en-US" b="1" dirty="0"/>
              <a:t>Iran 2009</a:t>
            </a:r>
          </a:p>
        </p:txBody>
      </p:sp>
      <p:sp>
        <p:nvSpPr>
          <p:cNvPr id="4" name="Vertical Text Placeholder 3"/>
          <p:cNvSpPr>
            <a:spLocks noGrp="1"/>
          </p:cNvSpPr>
          <p:nvPr>
            <p:ph type="body" orient="vert" idx="1"/>
          </p:nvPr>
        </p:nvSpPr>
        <p:spPr>
          <a:xfrm>
            <a:off x="311501" y="1076325"/>
            <a:ext cx="4310742" cy="5435007"/>
          </a:xfrm>
        </p:spPr>
        <p:txBody>
          <a:bodyPr vert="horz">
            <a:normAutofit fontScale="77500" lnSpcReduction="20000"/>
          </a:bodyPr>
          <a:lstStyle/>
          <a:p>
            <a:pPr marL="457200" indent="-457200"/>
            <a:r>
              <a:rPr lang="en-US" dirty="0"/>
              <a:t>Protests about the 2009 Iranian Presidential Election</a:t>
            </a:r>
          </a:p>
          <a:p>
            <a:pPr marL="457200" indent="-457200"/>
            <a:r>
              <a:rPr lang="en-US" dirty="0"/>
              <a:t>June 13, 2009</a:t>
            </a:r>
          </a:p>
          <a:p>
            <a:pPr marL="457200" indent="-457200"/>
            <a:r>
              <a:rPr lang="en-US" dirty="0"/>
              <a:t>Re-election of President President Mahmoud Ahmadinejad </a:t>
            </a:r>
          </a:p>
          <a:p>
            <a:pPr marL="457200" indent="-457200"/>
            <a:r>
              <a:rPr lang="en-US" dirty="0"/>
              <a:t>Opposition candidates:  Mir-Hossein Mousav, Mehdi Karroubi</a:t>
            </a:r>
          </a:p>
          <a:p>
            <a:pPr marL="457200" indent="-457200"/>
            <a:r>
              <a:rPr lang="en-US" dirty="0"/>
              <a:t> Ayatollah Ali Khamenei: “divine assessment”</a:t>
            </a:r>
          </a:p>
          <a:p>
            <a:pPr marL="457200" indent="-457200"/>
            <a:r>
              <a:rPr lang="en-US" dirty="0"/>
              <a:t>Ahmadinejad: “completely free” and “passions after a soccer match”</a:t>
            </a:r>
          </a:p>
          <a:p>
            <a:pPr marL="457200" indent="-457200"/>
            <a:endParaRPr lang="en-US" dirty="0"/>
          </a:p>
          <a:p>
            <a:endParaRPr lang="en-US" dirty="0"/>
          </a:p>
        </p:txBody>
      </p:sp>
      <p:pic>
        <p:nvPicPr>
          <p:cNvPr id="6" name="Picture 5" descr="ahmadinaja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4877" y="274638"/>
            <a:ext cx="2115018" cy="3070187"/>
          </a:xfrm>
          <a:prstGeom prst="rect">
            <a:avLst/>
          </a:prstGeom>
        </p:spPr>
      </p:pic>
      <p:pic>
        <p:nvPicPr>
          <p:cNvPr id="7" name="Picture 6" descr="Ahmadinejad_1355070f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4805" y="3682142"/>
            <a:ext cx="3396209" cy="2264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700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Iran cont’d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orient="vert" idx="1"/>
          </p:nvPr>
        </p:nvSpPr>
        <p:spPr>
          <a:xfrm>
            <a:off x="269824" y="1417638"/>
            <a:ext cx="4939258" cy="4525963"/>
          </a:xfrm>
        </p:spPr>
        <p:txBody>
          <a:bodyPr vert="horz">
            <a:normAutofit fontScale="85000" lnSpcReduction="10000"/>
          </a:bodyPr>
          <a:lstStyle/>
          <a:p>
            <a:r>
              <a:rPr lang="en-US" dirty="0"/>
              <a:t>Police and Basiji use of force and violence</a:t>
            </a:r>
          </a:p>
          <a:p>
            <a:r>
              <a:rPr lang="en-US" dirty="0"/>
              <a:t>Iranian government response</a:t>
            </a:r>
          </a:p>
          <a:p>
            <a:r>
              <a:rPr lang="en-US" dirty="0"/>
              <a:t>Foreign Intervention</a:t>
            </a:r>
          </a:p>
          <a:p>
            <a:r>
              <a:rPr lang="en-US" dirty="0"/>
              <a:t>Green Revolution: protests in Iran and around the world</a:t>
            </a:r>
          </a:p>
          <a:p>
            <a:r>
              <a:rPr lang="en-US" dirty="0"/>
              <a:t>Iranian Green Movement: group to protest the election</a:t>
            </a:r>
          </a:p>
          <a:p>
            <a:r>
              <a:rPr lang="en-US" dirty="0"/>
              <a:t>“Twitter Revolution”</a:t>
            </a:r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6" name="Picture 5" descr="iran-gree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8517" y="1803062"/>
            <a:ext cx="4082199" cy="291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8266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Shaimaa</a:t>
            </a:r>
            <a:r>
              <a:rPr lang="en-US" dirty="0"/>
              <a:t> el </a:t>
            </a:r>
            <a:r>
              <a:rPr lang="en-US" dirty="0" err="1"/>
              <a:t>Sabbagh</a:t>
            </a:r>
            <a:r>
              <a:rPr lang="en-US" dirty="0"/>
              <a:t> Cairo 2015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004" y="3537517"/>
            <a:ext cx="4674996" cy="26318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2597"/>
            <a:ext cx="4127500" cy="231775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357" y="1327203"/>
            <a:ext cx="3391607" cy="4525963"/>
          </a:xfrm>
        </p:spPr>
      </p:pic>
    </p:spTree>
    <p:extLst>
      <p:ext uri="{BB962C8B-B14F-4D97-AF65-F5344CB8AC3E}">
        <p14:creationId xmlns:p14="http://schemas.microsoft.com/office/powerpoint/2010/main" val="25082080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Pushpin.thmx</Template>
  <TotalTime>29957</TotalTime>
  <Words>931</Words>
  <Application>Microsoft Office PowerPoint</Application>
  <PresentationFormat>On-screen Show (4:3)</PresentationFormat>
  <Paragraphs>171</Paragraphs>
  <Slides>35</Slides>
  <Notes>2</Notes>
  <HiddenSlides>1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Arial</vt:lpstr>
      <vt:lpstr>Calibri</vt:lpstr>
      <vt:lpstr>Office Theme</vt:lpstr>
      <vt:lpstr>Document</vt:lpstr>
      <vt:lpstr> </vt:lpstr>
      <vt:lpstr>Questions?</vt:lpstr>
      <vt:lpstr>Obama’s  Cairo Speech</vt:lpstr>
      <vt:lpstr>Geography of the Arab Spring</vt:lpstr>
      <vt:lpstr>Characteristics</vt:lpstr>
      <vt:lpstr>Causes</vt:lpstr>
      <vt:lpstr>Iran 2009</vt:lpstr>
      <vt:lpstr>Iran cont’d</vt:lpstr>
      <vt:lpstr>Shaimaa el Sabbagh Cairo 2015</vt:lpstr>
      <vt:lpstr>Jasmine Revolution</vt:lpstr>
      <vt:lpstr>Jasmine Revolution Revolutionary Situation</vt:lpstr>
      <vt:lpstr>Jasmine Revolution Revolutionary Outcome</vt:lpstr>
      <vt:lpstr>Libya 2011 – The End of el Qadaffi</vt:lpstr>
      <vt:lpstr>Libya 2011 – The End of el Qadaffi</vt:lpstr>
      <vt:lpstr>LIBYA – The End of Colonel Qaddafi</vt:lpstr>
      <vt:lpstr>Timeline: December 2010</vt:lpstr>
      <vt:lpstr>January 2011</vt:lpstr>
      <vt:lpstr>January cont’d</vt:lpstr>
      <vt:lpstr>January cont’d</vt:lpstr>
      <vt:lpstr>February 2011</vt:lpstr>
      <vt:lpstr>February cont’d</vt:lpstr>
      <vt:lpstr>March and May 2011</vt:lpstr>
      <vt:lpstr>Social Media</vt:lpstr>
      <vt:lpstr>Arab Spring - Syria</vt:lpstr>
      <vt:lpstr>Arab Spring –  Syria</vt:lpstr>
      <vt:lpstr>Arab Spring - Syria</vt:lpstr>
      <vt:lpstr>Arab Spring - Syria</vt:lpstr>
      <vt:lpstr>Syria - WMD</vt:lpstr>
      <vt:lpstr>Syria - WMD</vt:lpstr>
      <vt:lpstr>Obama &amp; Syria</vt:lpstr>
      <vt:lpstr>U.S. Responses</vt:lpstr>
      <vt:lpstr>Arab Spring - U.S. Responses</vt:lpstr>
      <vt:lpstr>Impact of the Arab Spring</vt:lpstr>
      <vt:lpstr>Was/Is it a Revolution?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Arab Spring 10 December 2010 to ?</dc:title>
  <dc:creator>Nicholas  Swails</dc:creator>
  <cp:lastModifiedBy>Gregory Young</cp:lastModifiedBy>
  <cp:revision>132</cp:revision>
  <dcterms:created xsi:type="dcterms:W3CDTF">2012-01-19T19:44:57Z</dcterms:created>
  <dcterms:modified xsi:type="dcterms:W3CDTF">2021-03-17T04:09:43Z</dcterms:modified>
</cp:coreProperties>
</file>